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73" r:id="rId2"/>
    <p:sldId id="433" r:id="rId3"/>
    <p:sldId id="458" r:id="rId4"/>
    <p:sldId id="430" r:id="rId5"/>
    <p:sldId id="476" r:id="rId6"/>
    <p:sldId id="452" r:id="rId7"/>
    <p:sldId id="460" r:id="rId8"/>
    <p:sldId id="461" r:id="rId9"/>
    <p:sldId id="454" r:id="rId10"/>
    <p:sldId id="455" r:id="rId11"/>
    <p:sldId id="466" r:id="rId12"/>
    <p:sldId id="465" r:id="rId13"/>
    <p:sldId id="462" r:id="rId14"/>
    <p:sldId id="372" r:id="rId15"/>
    <p:sldId id="435" r:id="rId16"/>
    <p:sldId id="395" r:id="rId17"/>
    <p:sldId id="468" r:id="rId18"/>
    <p:sldId id="469" r:id="rId19"/>
    <p:sldId id="470" r:id="rId20"/>
    <p:sldId id="443" r:id="rId21"/>
    <p:sldId id="464" r:id="rId22"/>
    <p:sldId id="471" r:id="rId23"/>
    <p:sldId id="472" r:id="rId24"/>
    <p:sldId id="370" r:id="rId25"/>
    <p:sldId id="408" r:id="rId26"/>
    <p:sldId id="409" r:id="rId27"/>
    <p:sldId id="405" r:id="rId28"/>
    <p:sldId id="406" r:id="rId29"/>
    <p:sldId id="410" r:id="rId30"/>
    <p:sldId id="467" r:id="rId31"/>
    <p:sldId id="477" r:id="rId32"/>
    <p:sldId id="474" r:id="rId33"/>
    <p:sldId id="456" r:id="rId34"/>
    <p:sldId id="478" r:id="rId3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2"/>
    <p:restoredTop sz="86407"/>
  </p:normalViewPr>
  <p:slideViewPr>
    <p:cSldViewPr snapToGrid="0" snapToObjects="1">
      <p:cViewPr varScale="1">
        <p:scale>
          <a:sx n="140" d="100"/>
          <a:sy n="140" d="100"/>
        </p:scale>
        <p:origin x="12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9/30/21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9/30/21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153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there only arrows between adjacent states? Why is the last array lambda?</a:t>
            </a:r>
          </a:p>
          <a:p>
            <a:r>
              <a:rPr lang="en-US" dirty="0"/>
              <a:t>B arrows go to the left; A arrows go to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57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dimension of this system?</a:t>
            </a:r>
          </a:p>
          <a:p>
            <a:r>
              <a:rPr lang="en-US" dirty="0"/>
              <a:t>Why is there an n-2 term in the equation for S_{n-1}?</a:t>
            </a:r>
          </a:p>
          <a:p>
            <a:r>
              <a:rPr lang="en-US" dirty="0"/>
              <a:t>Is the network still linear if the reactions are reversible?</a:t>
            </a:r>
          </a:p>
          <a:p>
            <a:r>
              <a:rPr lang="en-US" dirty="0"/>
              <a:t>Under what conditions can we, in general, expect that a network will be a linear system using mass action kinetics?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774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there are 2 species, this is really a one dimensional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06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sufficient to consider just S1?</a:t>
            </a:r>
          </a:p>
          <a:p>
            <a:r>
              <a:rPr lang="en-US" dirty="0"/>
              <a:t>Why is this system 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336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Can we be anywhere in the 1-d phase plane? No, only those points specified by the differential equation.</a:t>
            </a:r>
          </a:p>
          <a:p>
            <a:pPr marL="228600" indent="-228600">
              <a:buAutoNum type="arabicPeriod"/>
            </a:pPr>
            <a:r>
              <a:rPr lang="en-US" dirty="0"/>
              <a:t>What happens as we move from the fixed point in this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27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eigenvalues of this system?</a:t>
            </a:r>
          </a:p>
          <a:p>
            <a:r>
              <a:rPr lang="en-US" dirty="0"/>
              <a:t>What does it mean to have a 0 eigenvalue?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781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system stable?</a:t>
            </a:r>
          </a:p>
          <a:p>
            <a:r>
              <a:rPr lang="en-US" dirty="0"/>
              <a:t>Boundary conditions mean that </a:t>
            </a:r>
            <a:r>
              <a:rPr lang="en-US" dirty="0" err="1"/>
              <a:t>linearizaiton</a:t>
            </a:r>
            <a:r>
              <a:rPr lang="en-US" dirty="0"/>
              <a:t> of nonlinear system won’t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3243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Why is this model nonlinear?</a:t>
            </a:r>
          </a:p>
          <a:p>
            <a:r>
              <a:rPr lang="en-US" dirty="0"/>
              <a:t>2. Almost all species in a reaction network contain a degradation term. Why biologically? What are the implications if they don’t?</a:t>
            </a:r>
          </a:p>
          <a:p>
            <a:r>
              <a:rPr lang="en-US" dirty="0"/>
              <a:t>Is this a linear system?</a:t>
            </a:r>
          </a:p>
          <a:p>
            <a:r>
              <a:rPr lang="en-US" dirty="0"/>
              <a:t>3. If </a:t>
            </a:r>
            <a:r>
              <a:rPr lang="en-US" dirty="0" err="1"/>
              <a:t>I_ext</a:t>
            </a:r>
            <a:r>
              <a:rPr lang="en-US" dirty="0"/>
              <a:t> is constant, what are the state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63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Changing the external concentration of the inducer changes the fixed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5372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J1_k1 appears in only one reaction but it has a major impact of the presence of oscillations. Understanding this requires a dynamical systems analysis to see the type of fixed points and how they change with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6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4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62.png"/><Relationship Id="rId5" Type="http://schemas.openxmlformats.org/officeDocument/2006/relationships/image" Target="../media/image90.png"/><Relationship Id="rId10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98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1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15.png"/><Relationship Id="rId10" Type="http://schemas.openxmlformats.org/officeDocument/2006/relationships/image" Target="../media/image21.png"/><Relationship Id="rId4" Type="http://schemas.openxmlformats.org/officeDocument/2006/relationships/image" Target="../media/image1010.png"/><Relationship Id="rId9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9.jpeg"/><Relationship Id="rId4" Type="http://schemas.openxmlformats.org/officeDocument/2006/relationships/image" Target="../media/image180.png"/><Relationship Id="rId9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11" Type="http://schemas.openxmlformats.org/officeDocument/2006/relationships/image" Target="../media/image29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32796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437 / BIOE 537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i="1" dirty="0">
                <a:ea typeface="ＭＳ Ｐゴシック" panose="020B0600070205080204" pitchFamily="34" charset="-128"/>
              </a:rPr>
              <a:t>Computational Systems Biology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2: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Reaction Networks as </a:t>
            </a:r>
            <a:br>
              <a:rPr lang="en-US" altLang="en-US" sz="3200" b="1" u="sng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Dynamical Systems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827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8FD0-BA6A-CD4C-A95C-29EF6BC5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709-E622-B849-85B5-A45FE7ABE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/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D01C86-5149-F04D-B00C-4DB9B63C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066225"/>
                <a:ext cx="3508589" cy="347403"/>
              </a:xfrm>
              <a:prstGeom prst="rect">
                <a:avLst/>
              </a:prstGeom>
              <a:blipFill>
                <a:blip r:embed="rId3"/>
                <a:stretch>
                  <a:fillRect l="-722" r="-18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/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134F1-899B-004A-B222-8F5B2F3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224" y="1033636"/>
                <a:ext cx="842475" cy="584327"/>
              </a:xfrm>
              <a:prstGeom prst="rect">
                <a:avLst/>
              </a:prstGeom>
              <a:blipFill>
                <a:blip r:embed="rId4"/>
                <a:stretch>
                  <a:fillRect l="-2985" t="-2128" r="-5970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/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of constants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B93C5-254B-FC4A-9A75-D12C16C2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57" y="1684453"/>
                <a:ext cx="4592219" cy="481094"/>
              </a:xfrm>
              <a:prstGeom prst="rect">
                <a:avLst/>
              </a:prstGeom>
              <a:blipFill>
                <a:blip r:embed="rId5"/>
                <a:stretch>
                  <a:fillRect l="-2210" t="-5128" r="-248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961856D-21D4-7448-9DE0-D3D9C3C0A6B8}"/>
              </a:ext>
            </a:extLst>
          </p:cNvPr>
          <p:cNvGrpSpPr/>
          <p:nvPr/>
        </p:nvGrpSpPr>
        <p:grpSpPr>
          <a:xfrm>
            <a:off x="783469" y="3037379"/>
            <a:ext cx="1699404" cy="670490"/>
            <a:chOff x="783469" y="3814619"/>
            <a:chExt cx="1699404" cy="670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8CA69BC4-A514-ED44-B538-FC80F36E6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69" y="3889884"/>
                  <a:ext cx="1699404" cy="5952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/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BC9F2D5-330B-2940-AEED-C88E40BF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95" y="3814619"/>
                  <a:ext cx="12091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3636" r="-10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2BF562-0E17-C546-B1A3-06454D34127C}"/>
              </a:ext>
            </a:extLst>
          </p:cNvPr>
          <p:cNvGrpSpPr/>
          <p:nvPr/>
        </p:nvGrpSpPr>
        <p:grpSpPr>
          <a:xfrm>
            <a:off x="3183108" y="2950155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400F5E5-C55E-0B49-ABEF-D44596822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A4F381-2163-824E-A356-46876512D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636" r="-27272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A1B3C-6E4D-C342-823D-328EE67CA8AA}"/>
              </a:ext>
            </a:extLst>
          </p:cNvPr>
          <p:cNvGrpSpPr/>
          <p:nvPr/>
        </p:nvGrpSpPr>
        <p:grpSpPr>
          <a:xfrm rot="16200000">
            <a:off x="2817646" y="3166416"/>
            <a:ext cx="91440" cy="396240"/>
            <a:chOff x="1840450" y="3030721"/>
            <a:chExt cx="91440" cy="3962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35CF56-9260-1740-87D3-855290AD3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66C173-F7AA-4140-A480-B84A9CB5C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11F7B-42C2-A645-A5E9-F9BD5D58B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26F060-B745-5A4C-ACB9-B2761F7E5DB0}"/>
              </a:ext>
            </a:extLst>
          </p:cNvPr>
          <p:cNvSpPr txBox="1"/>
          <p:nvPr/>
        </p:nvSpPr>
        <p:spPr>
          <a:xfrm>
            <a:off x="802257" y="2444302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of a linear system.</a:t>
            </a:r>
          </a:p>
        </p:txBody>
      </p:sp>
      <p:pic>
        <p:nvPicPr>
          <p:cNvPr id="21" name="Picture 2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52CCF34-236D-C04B-B589-EB297070E8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7648" y="3952034"/>
            <a:ext cx="5600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7E-A017-F240-BD5C-B7C707A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Linear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Key insights</a:t>
                </a:r>
              </a:p>
              <a:p>
                <a:r>
                  <a:rPr lang="en-US" sz="2000" dirty="0"/>
                  <a:t>The system is unstable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The system oscillates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≠0.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system has a sustained oscillation if 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E9BA33C-9AE6-8343-BFF3-495DB5875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9962"/>
                <a:ext cx="8229600" cy="2363638"/>
              </a:xfrm>
              <a:blipFill>
                <a:blip r:embed="rId2"/>
                <a:stretch>
                  <a:fillRect l="-772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A87B-33ED-6848-9819-03EB9C2F4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/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C79006-11E5-5C42-9989-595A7A44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186132"/>
                <a:ext cx="4212372" cy="322268"/>
              </a:xfrm>
              <a:prstGeom prst="rect">
                <a:avLst/>
              </a:prstGeom>
              <a:blipFill>
                <a:blip r:embed="rId3"/>
                <a:stretch>
                  <a:fillRect l="-3614" t="-15385" r="-21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/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E37E8C-E4A5-FA47-8575-3E33298F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6" y="1580072"/>
                <a:ext cx="1310552" cy="307777"/>
              </a:xfrm>
              <a:prstGeom prst="rect">
                <a:avLst/>
              </a:prstGeom>
              <a:blipFill>
                <a:blip r:embed="rId4"/>
                <a:stretch>
                  <a:fillRect l="-11538" t="-24000" r="-576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/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73812-920B-9D4A-8F91-1DBB3636A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71" y="1902340"/>
                <a:ext cx="1755929" cy="322268"/>
              </a:xfrm>
              <a:prstGeom prst="rect">
                <a:avLst/>
              </a:prstGeom>
              <a:blipFill>
                <a:blip r:embed="rId5"/>
                <a:stretch>
                  <a:fillRect l="-2878" r="-5036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/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C0C52-6A14-F447-8BD4-52DAA161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471" y="2253146"/>
                <a:ext cx="994247" cy="307777"/>
              </a:xfrm>
              <a:prstGeom prst="rect">
                <a:avLst/>
              </a:prstGeom>
              <a:blipFill>
                <a:blip r:embed="rId6"/>
                <a:stretch>
                  <a:fillRect l="-5063" r="-379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/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That 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eigenvalue, eigenvector pairs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Any linear combination of solutions is also a solution.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47F5BC-8F42-434C-B3CA-527E2E6C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2815"/>
                <a:ext cx="5647700" cy="646331"/>
              </a:xfrm>
              <a:prstGeom prst="rect">
                <a:avLst/>
              </a:prstGeom>
              <a:blipFill>
                <a:blip r:embed="rId7"/>
                <a:stretch>
                  <a:fillRect l="-899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0C3131-697F-0E46-8D10-219820AA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for 2-d 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97AA8-6AC7-DD43-89D6-596F56E0E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</p:spPr>
            <p:txBody>
              <a:bodyPr/>
              <a:lstStyle/>
              <a:p>
                <a:r>
                  <a:rPr lang="en-US" sz="2400" dirty="0"/>
                  <a:t>Linear systems can have several types of fixed points depending on the eigenvalues of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2 dimensional systems, fixed points are determined by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For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400" dirty="0"/>
                  <a:t>Note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𝑑𝑒𝑡𝐴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are always real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≠0≡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are conjugates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9AE661EB-5CD7-724A-BC17-8EAC09B39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4786"/>
                <a:ext cx="8229600" cy="1647646"/>
              </a:xfrm>
              <a:blipFill>
                <a:blip r:embed="rId3"/>
                <a:stretch>
                  <a:fillRect l="-1080" t="-3053" b="-16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C3CDE5E-8AD1-EF49-A762-67DD808501A2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8FC1B-AF8A-8849-8BCD-0314109A82DB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6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81932FCC-8843-744D-899E-4858F3F1C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7964C-3047-C94A-B981-98B241E3244D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2D2917-FD04-7F41-96FF-0442C823A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B642E2-D81B-0341-BA4E-E9EC4A938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40D419-0B08-EC4B-9121-D5F3FA93C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00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2DA6-9804-3743-8C3E-63A2108C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</p:spPr>
            <p:txBody>
              <a:bodyPr/>
              <a:lstStyle/>
              <a:p>
                <a:r>
                  <a:rPr lang="en-US" dirty="0"/>
                  <a:t>Where do nonlinear models arise in biochemical systems?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mass action kinetics, reaction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r>
                  <a:rPr lang="en-US" b="0" dirty="0"/>
                  <a:t>Kinetics law: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𝑘𝐴𝐵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Enzyme kinetics</a:t>
                </a:r>
              </a:p>
              <a:p>
                <a:pPr lvl="1"/>
                <a:r>
                  <a:rPr lang="en-US" dirty="0"/>
                  <a:t>Positive feedback</a:t>
                </a:r>
              </a:p>
              <a:p>
                <a:pPr lvl="1"/>
                <a:r>
                  <a:rPr lang="en-US" dirty="0"/>
                  <a:t>And much, much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D7145C-0577-0E40-97BD-DDB1A3B0A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42415"/>
                <a:ext cx="8229600" cy="4572001"/>
              </a:xfrm>
              <a:blipFill>
                <a:blip r:embed="rId2"/>
                <a:stretch>
                  <a:fillRect l="-1852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0634-FC2A-384F-9E54-2DDBFB040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254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50034"/>
          </a:xfrm>
        </p:spPr>
        <p:txBody>
          <a:bodyPr/>
          <a:lstStyle/>
          <a:p>
            <a:r>
              <a:rPr lang="en-US" dirty="0"/>
              <a:t>Example of Nonlinear Kinetics</a:t>
            </a:r>
            <a:br>
              <a:rPr lang="en-US" dirty="0"/>
            </a:br>
            <a:r>
              <a:rPr lang="en-US" i="1" dirty="0"/>
              <a:t>Yeast adaptation to glucose scarcity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7" y="1531617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4135"/>
              </p:ext>
            </p:extLst>
          </p:nvPr>
        </p:nvGraphicFramePr>
        <p:xfrm>
          <a:off x="914400" y="34405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4404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655418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362200"/>
            <a:ext cx="4144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external inducer (lactose)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internal inducer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83373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84C940-5372-3041-ACDF-698DD6AA6618}"/>
              </a:ext>
            </a:extLst>
          </p:cNvPr>
          <p:cNvSpPr txBox="1"/>
          <p:nvPr/>
        </p:nvSpPr>
        <p:spPr>
          <a:xfrm>
            <a:off x="700881" y="99060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/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6EC3CE-2317-CB49-8D60-113002F1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724" y="5402474"/>
                <a:ext cx="4006353" cy="701218"/>
              </a:xfrm>
              <a:prstGeom prst="rect">
                <a:avLst/>
              </a:prstGeom>
              <a:blipFill>
                <a:blip r:embed="rId4"/>
                <a:stretch>
                  <a:fillRect l="-1262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/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58D2F2-18E3-CD40-BDB2-5E0D856B8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35" y="5439003"/>
                <a:ext cx="2170338" cy="701218"/>
              </a:xfrm>
              <a:prstGeom prst="rect">
                <a:avLst/>
              </a:prstGeom>
              <a:blipFill>
                <a:blip r:embed="rId5"/>
                <a:stretch>
                  <a:fillRect l="-2326" t="-3571" r="-232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4DDB6B-F89B-814A-B0B7-1F46443F9B53}"/>
              </a:ext>
            </a:extLst>
          </p:cNvPr>
          <p:cNvSpPr txBox="1"/>
          <p:nvPr/>
        </p:nvSpPr>
        <p:spPr>
          <a:xfrm>
            <a:off x="793631" y="3449363"/>
            <a:ext cx="6745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Qualitative dynamics</a:t>
            </a:r>
          </a:p>
          <a:p>
            <a:pPr marL="342900" indent="-342900">
              <a:buAutoNum type="arabicPeriod"/>
            </a:pP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baseline="-25000" dirty="0"/>
              <a:t> </a:t>
            </a:r>
            <a:r>
              <a:rPr lang="en-US" dirty="0"/>
              <a:t>increases with the product P*(</a:t>
            </a:r>
            <a:r>
              <a:rPr lang="en-US" dirty="0" err="1"/>
              <a:t>I</a:t>
            </a:r>
            <a:r>
              <a:rPr lang="en-US" baseline="-25000" dirty="0" err="1"/>
              <a:t>ext</a:t>
            </a:r>
            <a:r>
              <a:rPr lang="en-US" dirty="0"/>
              <a:t>-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) and degrades in proportion with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i="1" dirty="0"/>
              <a:t>P</a:t>
            </a:r>
            <a:r>
              <a:rPr lang="en-US" dirty="0"/>
              <a:t> increases in proportion to </a:t>
            </a:r>
            <a:r>
              <a:rPr lang="en-US" i="1" dirty="0" err="1"/>
              <a:t>I</a:t>
            </a:r>
            <a:r>
              <a:rPr lang="en-US" baseline="-25000" dirty="0" err="1"/>
              <a:t>int</a:t>
            </a:r>
            <a:r>
              <a:rPr lang="en-US" dirty="0"/>
              <a:t> and degrades in proportion to </a:t>
            </a:r>
            <a:r>
              <a:rPr lang="en-US" i="1" dirty="0"/>
              <a:t>P</a:t>
            </a:r>
            <a:r>
              <a:rPr lang="en-US" dirty="0"/>
              <a:t>’s concentration.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D63F9-E7DE-CF43-BFAC-46847305DB2A}"/>
              </a:ext>
            </a:extLst>
          </p:cNvPr>
          <p:cNvSpPr/>
          <p:nvPr/>
        </p:nvSpPr>
        <p:spPr>
          <a:xfrm>
            <a:off x="818015" y="5012756"/>
            <a:ext cx="3009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Assuming </a:t>
            </a:r>
            <a:r>
              <a:rPr lang="en-US" b="1" dirty="0" err="1"/>
              <a:t>I</a:t>
            </a:r>
            <a:r>
              <a:rPr lang="en-US" b="1" baseline="-25000" dirty="0" err="1"/>
              <a:t>ext</a:t>
            </a:r>
            <a:r>
              <a:rPr lang="en-US" b="1" dirty="0"/>
              <a:t> is constant:</a:t>
            </a:r>
          </a:p>
        </p:txBody>
      </p:sp>
    </p:spTree>
    <p:extLst>
      <p:ext uri="{BB962C8B-B14F-4D97-AF65-F5344CB8AC3E}">
        <p14:creationId xmlns:p14="http://schemas.microsoft.com/office/powerpoint/2010/main" val="38458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6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3838-369E-EA45-8A7E-9AC4BBAE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Points in lac operon Model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988A-5D29-EB4D-8C57-92B11CAD9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/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C80FBC-560C-AE47-A905-51FCA4DB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1444574"/>
                <a:ext cx="4006353" cy="701218"/>
              </a:xfrm>
              <a:prstGeom prst="rect">
                <a:avLst/>
              </a:prstGeom>
              <a:blipFill>
                <a:blip r:embed="rId3"/>
                <a:stretch>
                  <a:fillRect l="-946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/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F0341-E7D7-354F-AB09-40B0D91D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1444574"/>
                <a:ext cx="2195986" cy="701218"/>
              </a:xfrm>
              <a:prstGeom prst="rect">
                <a:avLst/>
              </a:prstGeom>
              <a:blipFill>
                <a:blip r:embed="rId4"/>
                <a:stretch>
                  <a:fillRect l="-2299" t="-1786" r="-11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/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708DE-B1F6-5F4A-91FA-5F0A3E551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4040826"/>
                <a:ext cx="2090572" cy="701410"/>
              </a:xfrm>
              <a:prstGeom prst="rect">
                <a:avLst/>
              </a:prstGeom>
              <a:blipFill>
                <a:blip r:embed="rId5"/>
                <a:stretch>
                  <a:fillRect l="-2410" t="-3571" r="-241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3AC385-1DD3-7845-85A8-92BB0A4577C7}"/>
              </a:ext>
            </a:extLst>
          </p:cNvPr>
          <p:cNvSpPr txBox="1"/>
          <p:nvPr/>
        </p:nvSpPr>
        <p:spPr>
          <a:xfrm>
            <a:off x="597551" y="91989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lac operon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/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1EAA1-5B21-144C-8FF3-8DA0141A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" y="3059668"/>
                <a:ext cx="363355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/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04BC5D-A92F-ED4B-BB10-13A0267D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3124200"/>
                <a:ext cx="1989712" cy="369332"/>
              </a:xfrm>
              <a:prstGeom prst="rect">
                <a:avLst/>
              </a:prstGeom>
              <a:blipFill>
                <a:blip r:embed="rId7"/>
                <a:stretch>
                  <a:fillRect l="-1899" r="-126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A88FD9-5F3F-E64D-800E-651AA448D726}"/>
              </a:ext>
            </a:extLst>
          </p:cNvPr>
          <p:cNvSpPr txBox="1"/>
          <p:nvPr/>
        </p:nvSpPr>
        <p:spPr>
          <a:xfrm>
            <a:off x="597551" y="378426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Solving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/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166AC-4C5F-B34F-86FE-7B544A74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834" y="4128574"/>
                <a:ext cx="1908471" cy="584391"/>
              </a:xfrm>
              <a:prstGeom prst="rect">
                <a:avLst/>
              </a:prstGeom>
              <a:blipFill>
                <a:blip r:embed="rId8"/>
                <a:stretch>
                  <a:fillRect l="-1987" r="-19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/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5BD92-EBE3-4541-8C83-9D5614037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1" y="5098030"/>
                <a:ext cx="3539110" cy="923330"/>
              </a:xfrm>
              <a:prstGeom prst="rect">
                <a:avLst/>
              </a:prstGeom>
              <a:blipFill>
                <a:blip r:embed="rId9"/>
                <a:stretch>
                  <a:fillRect l="-4301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851E28C4-8165-464F-86C7-5F927744D9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595098"/>
                  </p:ext>
                </p:extLst>
              </p:nvPr>
            </p:nvGraphicFramePr>
            <p:xfrm>
              <a:off x="4486013" y="5058738"/>
              <a:ext cx="368808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9360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229360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31" t="-3448" r="-2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031" t="-3448" r="-10309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1031" t="-3448" r="-3093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C5D949-B27F-BF4B-AB2A-FB5CFF64A1A5}"/>
              </a:ext>
            </a:extLst>
          </p:cNvPr>
          <p:cNvSpPr txBox="1"/>
          <p:nvPr/>
        </p:nvSpPr>
        <p:spPr>
          <a:xfrm>
            <a:off x="597551" y="2634363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 derivatives to 0</a:t>
            </a:r>
          </a:p>
        </p:txBody>
      </p:sp>
    </p:spTree>
    <p:extLst>
      <p:ext uri="{BB962C8B-B14F-4D97-AF65-F5344CB8AC3E}">
        <p14:creationId xmlns:p14="http://schemas.microsoft.com/office/powerpoint/2010/main" val="3402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6" grpId="0"/>
      <p:bldP spid="17" grpId="0"/>
      <p:bldP spid="22" grpId="0"/>
      <p:bldP spid="3" grpId="0"/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F070-FBC9-1541-8F0D-129EBB4E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Fixed Point(s)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06DC-05B7-3445-A439-29BDDFF5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014983"/>
            <a:ext cx="7086600" cy="2203705"/>
          </a:xfrm>
        </p:spPr>
        <p:txBody>
          <a:bodyPr/>
          <a:lstStyle/>
          <a:p>
            <a:r>
              <a:rPr lang="en-US" sz="2800" dirty="0"/>
              <a:t>Characterizing means classifying the type</a:t>
            </a:r>
          </a:p>
          <a:p>
            <a:pPr lvl="1"/>
            <a:r>
              <a:rPr lang="en-US" sz="2400" dirty="0"/>
              <a:t>Stable? Unstable? Saddle? Oscillatory?</a:t>
            </a:r>
          </a:p>
          <a:p>
            <a:r>
              <a:rPr lang="en-US" sz="2800" dirty="0"/>
              <a:t>Approach: Linearization</a:t>
            </a:r>
          </a:p>
          <a:p>
            <a:pPr lvl="1"/>
            <a:r>
              <a:rPr lang="en-US" sz="2400" dirty="0"/>
              <a:t>Construct linear approximations of the differential equations at the fixed point</a:t>
            </a:r>
          </a:p>
          <a:p>
            <a:pPr lvl="1"/>
            <a:r>
              <a:rPr lang="en-US" sz="2400" dirty="0"/>
              <a:t>Calculate the trace and determinant of the </a:t>
            </a:r>
            <a:r>
              <a:rPr lang="en-US" sz="2400" i="1" dirty="0"/>
              <a:t>A</a:t>
            </a:r>
            <a:r>
              <a:rPr lang="en-US" sz="2400" dirty="0"/>
              <a:t> matrix</a:t>
            </a:r>
          </a:p>
          <a:p>
            <a:pPr lvl="1"/>
            <a:r>
              <a:rPr lang="en-US" sz="2400" dirty="0"/>
              <a:t>Use results from linear models to classify the fixed point</a:t>
            </a:r>
          </a:p>
          <a:p>
            <a:pPr lvl="2"/>
            <a:r>
              <a:rPr lang="en-US" sz="2000" dirty="0"/>
              <a:t>Works for Stable node, unstable node, saddle</a:t>
            </a:r>
          </a:p>
          <a:p>
            <a:pPr lvl="2"/>
            <a:r>
              <a:rPr lang="en-US" sz="2000" dirty="0"/>
              <a:t>Doesn’t help with center (oscillation)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34DBE-9F25-9B49-B6EF-CF21E66DE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AFAFA2-5A3C-B34D-A69E-F8A27465D5C7}"/>
              </a:ext>
            </a:extLst>
          </p:cNvPr>
          <p:cNvGrpSpPr/>
          <p:nvPr/>
        </p:nvGrpSpPr>
        <p:grpSpPr>
          <a:xfrm>
            <a:off x="6398013" y="4648199"/>
            <a:ext cx="2050275" cy="1934513"/>
            <a:chOff x="4410495" y="2417397"/>
            <a:chExt cx="4515429" cy="38513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2035D5-BAB7-264A-B621-8A54DBD63981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14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EE7FBD2E-FBF1-224B-971A-86357BF5F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C833BF-E3E6-A54D-8BB4-7CBA43B38019}"/>
                  </a:ext>
                </a:extLst>
              </p:cNvPr>
              <p:cNvSpPr txBox="1"/>
              <p:nvPr/>
            </p:nvSpPr>
            <p:spPr>
              <a:xfrm>
                <a:off x="5037826" y="2417397"/>
                <a:ext cx="699723" cy="520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/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E302F4-82D2-1148-98CA-AE126EC6F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7" y="2832337"/>
                  <a:ext cx="1148787" cy="337009"/>
                </a:xfrm>
                <a:prstGeom prst="rect">
                  <a:avLst/>
                </a:prstGeom>
                <a:blipFill>
                  <a:blip r:embed="rId3"/>
                  <a:stretch>
                    <a:fillRect l="-2381" r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/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100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9E2C07-2319-934D-B580-D3E1109FD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5" y="4262993"/>
                  <a:ext cx="984976" cy="337009"/>
                </a:xfrm>
                <a:prstGeom prst="rect">
                  <a:avLst/>
                </a:prstGeom>
                <a:blipFill>
                  <a:blip r:embed="rId4"/>
                  <a:stretch>
                    <a:fillRect l="-19444" t="-28571" r="-1388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/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F0E109A-AA6D-A54C-8C3D-DAB930FBF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9" y="2427580"/>
                  <a:ext cx="899540" cy="337009"/>
                </a:xfrm>
                <a:prstGeom prst="rect">
                  <a:avLst/>
                </a:prstGeom>
                <a:blipFill>
                  <a:blip r:embed="rId5"/>
                  <a:stretch>
                    <a:fillRect l="-6061" t="-7143" r="-9091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88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/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F57F-9E25-EC48-93CB-FB0D6861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85574"/>
                <a:ext cx="4665251" cy="584327"/>
              </a:xfrm>
              <a:prstGeom prst="rect">
                <a:avLst/>
              </a:prstGeom>
              <a:blipFill>
                <a:blip r:embed="rId2"/>
                <a:stretch>
                  <a:fillRect l="-815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/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F6155B-3F94-DC4D-B82F-0A4AD9D1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1552124"/>
                <a:ext cx="3149452" cy="584327"/>
              </a:xfrm>
              <a:prstGeom prst="rect">
                <a:avLst/>
              </a:prstGeom>
              <a:blipFill>
                <a:blip r:embed="rId3"/>
                <a:stretch>
                  <a:fillRect l="-1205" t="-2174" r="-80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8B84AB-B941-9842-8BEC-7C406944D9CA}"/>
              </a:ext>
            </a:extLst>
          </p:cNvPr>
          <p:cNvSpPr txBox="1"/>
          <p:nvPr/>
        </p:nvSpPr>
        <p:spPr>
          <a:xfrm>
            <a:off x="472094" y="2513149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 a matrix </a:t>
            </a:r>
            <a:r>
              <a:rPr lang="en-US" sz="2000" i="1" dirty="0"/>
              <a:t>A</a:t>
            </a:r>
            <a:r>
              <a:rPr lang="en-US" sz="2000" dirty="0"/>
              <a:t> 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/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7ADBDD-C690-7245-95B9-59C52B2F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12" y="2136704"/>
                <a:ext cx="1915589" cy="1091646"/>
              </a:xfrm>
              <a:prstGeom prst="rect">
                <a:avLst/>
              </a:prstGeom>
              <a:blipFill>
                <a:blip r:embed="rId4"/>
                <a:stretch>
                  <a:fillRect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/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F4FDB-A5B9-984F-9744-592B337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3721608"/>
                <a:ext cx="3109506" cy="573427"/>
              </a:xfrm>
              <a:prstGeom prst="rect">
                <a:avLst/>
              </a:prstGeom>
              <a:blipFill>
                <a:blip r:embed="rId5"/>
                <a:stretch>
                  <a:fillRect l="-2033" t="-6522" r="-8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/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956EC4-5DD8-AA43-A1C0-337905C7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7" y="4401941"/>
                <a:ext cx="3122843" cy="572786"/>
              </a:xfrm>
              <a:prstGeom prst="rect">
                <a:avLst/>
              </a:prstGeom>
              <a:blipFill>
                <a:blip r:embed="rId6"/>
                <a:stretch>
                  <a:fillRect l="-1215" t="-4348" r="-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9F2E15-D7E1-CF42-8C2C-15F842EBF743}"/>
              </a:ext>
            </a:extLst>
          </p:cNvPr>
          <p:cNvSpPr txBox="1"/>
          <p:nvPr/>
        </p:nvSpPr>
        <p:spPr>
          <a:xfrm>
            <a:off x="533054" y="3232477"/>
            <a:ext cx="330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Taylor series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/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C98266-DF04-1442-A89E-276B6EF3B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175" y="5305876"/>
                <a:ext cx="6275757" cy="891719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02057C-0BD5-4749-8716-68D5C6F0D116}"/>
              </a:ext>
            </a:extLst>
          </p:cNvPr>
          <p:cNvSpPr txBox="1"/>
          <p:nvPr/>
        </p:nvSpPr>
        <p:spPr>
          <a:xfrm>
            <a:off x="4543758" y="32627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Jacobian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/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𝑑𝑓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b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5AE04-C45F-7A41-B75A-4BD99FE6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393" y="3658420"/>
                <a:ext cx="3081549" cy="1109856"/>
              </a:xfrm>
              <a:prstGeom prst="rect">
                <a:avLst/>
              </a:prstGeom>
              <a:blipFill>
                <a:blip r:embed="rId8"/>
                <a:stretch>
                  <a:fillRect l="-245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6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06E-856B-A940-B2E9-63BBF711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Linearization: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14C5-4C8B-7043-8640-ACBB317BA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/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B69C57-106F-8647-A8A4-E226932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355440"/>
                <a:ext cx="1741374" cy="584519"/>
              </a:xfrm>
              <a:prstGeom prst="rect">
                <a:avLst/>
              </a:prstGeom>
              <a:blipFill>
                <a:blip r:embed="rId2"/>
                <a:stretch>
                  <a:fillRect l="-2899" t="-2128" r="-217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/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C986-CF08-D145-A1E0-8341F7705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596" y="1099722"/>
                <a:ext cx="1908471" cy="584391"/>
              </a:xfrm>
              <a:prstGeom prst="rect">
                <a:avLst/>
              </a:prstGeom>
              <a:blipFill>
                <a:blip r:embed="rId3"/>
                <a:stretch>
                  <a:fillRect l="-2649" t="-2128" r="-19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/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34E4F1-8B6D-6F4B-A25C-4FD76E9A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" y="1066800"/>
                <a:ext cx="6275757" cy="891719"/>
              </a:xfrm>
              <a:prstGeom prst="rect">
                <a:avLst/>
              </a:prstGeom>
              <a:blipFill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/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dirty="0"/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B0C88B-14CE-C84F-BDA9-7F36894C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3" y="2127980"/>
                <a:ext cx="3539110" cy="923330"/>
              </a:xfrm>
              <a:prstGeom prst="rect">
                <a:avLst/>
              </a:prstGeom>
              <a:blipFill>
                <a:blip r:embed="rId5"/>
                <a:stretch>
                  <a:fillRect l="-4286"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294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29470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8">
                <a:extLst>
                  <a:ext uri="{FF2B5EF4-FFF2-40B4-BE49-F238E27FC236}">
                    <a16:creationId xmlns:a16="http://schemas.microsoft.com/office/drawing/2014/main" id="{7B4A7F81-2F36-9944-90A8-D1693FC4C4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4545904"/>
                  </p:ext>
                </p:extLst>
              </p:nvPr>
            </p:nvGraphicFramePr>
            <p:xfrm>
              <a:off x="758952" y="2832290"/>
              <a:ext cx="266915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9719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889719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167" r="-205714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8592" t="-4167" r="-10281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429" t="-4167" r="-428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/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B7D6B8-1C82-CC44-B98F-EC2E61B35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" y="3870699"/>
                <a:ext cx="2054409" cy="467564"/>
              </a:xfrm>
              <a:prstGeom prst="rect">
                <a:avLst/>
              </a:prstGeom>
              <a:blipFill>
                <a:blip r:embed="rId7"/>
                <a:stretch>
                  <a:fillRect l="-246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/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𝑑𝑒𝑡𝐴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=2.95,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49DDD-2FAA-DE4A-A6B9-C36EC6E6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0" y="5061128"/>
                <a:ext cx="3396571" cy="276999"/>
              </a:xfrm>
              <a:prstGeom prst="rect">
                <a:avLst/>
              </a:prstGeom>
              <a:blipFill>
                <a:blip r:embed="rId8"/>
                <a:stretch>
                  <a:fillRect l="-1493" r="-111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319CF1-0B39-5049-93D8-CEC7D216EBE1}"/>
              </a:ext>
            </a:extLst>
          </p:cNvPr>
          <p:cNvGrpSpPr/>
          <p:nvPr/>
        </p:nvGrpSpPr>
        <p:grpSpPr>
          <a:xfrm>
            <a:off x="4410495" y="2417397"/>
            <a:ext cx="4248614" cy="3851372"/>
            <a:chOff x="4410495" y="2417397"/>
            <a:chExt cx="4248614" cy="38513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E4F7CB-98D4-6D4C-B6D2-5A2CD52FCA37}"/>
                </a:ext>
              </a:extLst>
            </p:cNvPr>
            <p:cNvGrpSpPr/>
            <p:nvPr/>
          </p:nvGrpSpPr>
          <p:grpSpPr>
            <a:xfrm>
              <a:off x="4410495" y="2417397"/>
              <a:ext cx="3666706" cy="3851372"/>
              <a:chOff x="4410495" y="2417397"/>
              <a:chExt cx="3666706" cy="3851372"/>
            </a:xfrm>
          </p:grpSpPr>
          <p:pic>
            <p:nvPicPr>
              <p:cNvPr id="33" name="Picture 8" descr="Egwald Mathematics - Linear Algebra: Systems of Linear Differential  Equations: Linear Stability Analysis">
                <a:extLst>
                  <a:ext uri="{FF2B5EF4-FFF2-40B4-BE49-F238E27FC236}">
                    <a16:creationId xmlns:a16="http://schemas.microsoft.com/office/drawing/2014/main" id="{134F0C52-D05F-D14C-8BCA-0D8C0A6D3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0495" y="2602063"/>
                <a:ext cx="3666706" cy="3666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D8EFC-A273-F247-AF4A-4CA45146A3B3}"/>
                  </a:ext>
                </a:extLst>
              </p:cNvPr>
              <p:cNvSpPr txBox="1"/>
              <p:nvPr/>
            </p:nvSpPr>
            <p:spPr>
              <a:xfrm>
                <a:off x="5037827" y="2417397"/>
                <a:ext cx="3940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/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F9964-D266-8343-B75E-67323A502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38" y="2832337"/>
                  <a:ext cx="85754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71" t="-4545" r="-588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/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Det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5765AA3-176D-6046-8D12-C7E29F7A9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934" y="4262994"/>
                  <a:ext cx="73417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690" t="-26087" r="-15517" b="-5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/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1D6EB03-9543-8D45-A39A-B18A7D0D0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648" y="2427581"/>
                  <a:ext cx="67044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556" t="-4348" r="-11111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/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=42.25, 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970323-FC7E-9141-AD7E-CF2B6037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5514201"/>
                <a:ext cx="2239331" cy="276999"/>
              </a:xfrm>
              <a:prstGeom prst="rect">
                <a:avLst/>
              </a:prstGeom>
              <a:blipFill>
                <a:blip r:embed="rId13"/>
                <a:stretch>
                  <a:fillRect l="-565" t="-4348" r="-16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469456B-3CCE-DA47-A65B-0A8B57AA5F74}"/>
              </a:ext>
            </a:extLst>
          </p:cNvPr>
          <p:cNvSpPr txBox="1"/>
          <p:nvPr/>
        </p:nvSpPr>
        <p:spPr>
          <a:xfrm>
            <a:off x="3967852" y="60516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Linearization indicates a stable node!</a:t>
            </a:r>
          </a:p>
        </p:txBody>
      </p:sp>
    </p:spTree>
    <p:extLst>
      <p:ext uri="{BB962C8B-B14F-4D97-AF65-F5344CB8AC3E}">
        <p14:creationId xmlns:p14="http://schemas.microsoft.com/office/powerpoint/2010/main" val="18773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3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39929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8A36-116F-3B4A-8D5E-EADF192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73540"/>
            <a:ext cx="19685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C4AB-4B73-AC4B-A304-90BDE20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Portrait For lac Operon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3CC28-0437-B949-85E2-E01BFE3C86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/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138D7-6534-054A-BD67-93F2A39C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66800"/>
                <a:ext cx="4006353" cy="701218"/>
              </a:xfrm>
              <a:prstGeom prst="rect">
                <a:avLst/>
              </a:prstGeom>
              <a:blipFill>
                <a:blip r:embed="rId2"/>
                <a:stretch>
                  <a:fillRect l="-1270" t="-363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/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FD9CD-852C-284D-B74C-18E8B89B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023336"/>
                <a:ext cx="2195986" cy="701218"/>
              </a:xfrm>
              <a:prstGeom prst="rect">
                <a:avLst/>
              </a:prstGeom>
              <a:blipFill>
                <a:blip r:embed="rId3"/>
                <a:stretch>
                  <a:fillRect l="-2312" t="-3571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/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7F86E4-DE5E-5041-B584-7090C791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6376785"/>
                <a:ext cx="2583271" cy="246221"/>
              </a:xfrm>
              <a:prstGeom prst="rect">
                <a:avLst/>
              </a:prstGeom>
              <a:blipFill>
                <a:blip r:embed="rId4"/>
                <a:stretch>
                  <a:fillRect l="-490" r="-4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B95163-B947-4441-B160-B319C8EA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0152"/>
            <a:ext cx="4114800" cy="2937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2BBF5-8579-794A-90A7-3F1F28F88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75" y="1930152"/>
            <a:ext cx="4094325" cy="299541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0A4230D-A966-7C41-BD4D-409FA887FCFE}"/>
              </a:ext>
            </a:extLst>
          </p:cNvPr>
          <p:cNvSpPr/>
          <p:nvPr/>
        </p:nvSpPr>
        <p:spPr>
          <a:xfrm>
            <a:off x="1600200" y="29443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E444C-26F6-5E49-9DAC-CBF057D5ACE6}"/>
              </a:ext>
            </a:extLst>
          </p:cNvPr>
          <p:cNvSpPr/>
          <p:nvPr/>
        </p:nvSpPr>
        <p:spPr>
          <a:xfrm>
            <a:off x="5562600" y="3630168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075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𝒊𝒏𝒕</m:t>
                                    </m:r>
                                  </m:sub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0759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8893E76D-271F-9040-800D-F09095C32C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162913"/>
                  </p:ext>
                </p:extLst>
              </p:nvPr>
            </p:nvGraphicFramePr>
            <p:xfrm>
              <a:off x="2941960" y="5002524"/>
              <a:ext cx="3178425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9475">
                      <a:extLst>
                        <a:ext uri="{9D8B030D-6E8A-4147-A177-3AD203B41FA5}">
                          <a16:colId xmlns:a16="http://schemas.microsoft.com/office/drawing/2014/main" val="4069975805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3758270612"/>
                        </a:ext>
                      </a:extLst>
                    </a:gridCol>
                    <a:gridCol w="1059475">
                      <a:extLst>
                        <a:ext uri="{9D8B030D-6E8A-4147-A177-3AD203B41FA5}">
                          <a16:colId xmlns:a16="http://schemas.microsoft.com/office/drawing/2014/main" val="271498732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90" r="-202381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10" r="-104819" b="-2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3571" b="-2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20669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3.0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5.9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3019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1.45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/>
                            <a:t>2.9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24599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90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F7DA7-4357-164E-831E-DE5F07346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26BE3B-7D54-0E4F-B9A3-2DE77576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1" y="302846"/>
            <a:ext cx="1873775" cy="8393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DD8D6-3546-CC4B-8EAB-CB1F1D905E75}"/>
              </a:ext>
            </a:extLst>
          </p:cNvPr>
          <p:cNvSpPr/>
          <p:nvPr/>
        </p:nvSpPr>
        <p:spPr>
          <a:xfrm>
            <a:off x="336711" y="944129"/>
            <a:ext cx="77404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J0: $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External_glucose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Glucose; J0_inputFlux;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J1: Glucose + 2 ATP =&gt; fructose_1_6_bisphosphate + 2 ADP; </a:t>
            </a:r>
            <a:r>
              <a:rPr lang="en-US" sz="12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*Glucose*ATP*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(1/(1 + (ATP/J1_Ki)^J1_n));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J2: fructose_1_6_bisphosphate =&gt; glyceraldehyde_3_phosphate +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glyceraldehyde_3_phosphate; J2_k*fructose_1_6_bisphosphate;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J3: glyceraldehyde_3_phosphate + NADH =&gt; NAD + $Glycerol;  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J3_k*glyceraldehyde_3_phosphate*NADH;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J4: glyceraldehyde_3_phosphate + ADP + NAD =&gt; ATP + glycerate_3_phosphate + NADH;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(J4_kg*J4_kp*glyceraldehyde_3_phosphate*NAD*ADP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J4_ka*J4_kk*glycerate_3_phosphate*ATP*NADH)/(J4_ka*NADH + J4_kp*ADP);</a:t>
            </a:r>
          </a:p>
          <a:p>
            <a:endParaRPr lang="en-US" sz="12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J5: glycerate_3_phosphate + ADP =&gt; ATP + pyruvate; J5_k*glycerate_3_phosphate*ADP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J6: pyruvate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J6_k*pyruvate;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J7: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NADH =&gt; NAD + $ethanol; J7_k*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*NADH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J8: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J8_k1*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Acetyladehyde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</a:p>
          <a:p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J8_k2*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J9: ATP =&gt; ADP; J9_k*ATP;</a:t>
            </a:r>
          </a:p>
          <a:p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J10: 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$Sink; J10_k*</a:t>
            </a:r>
            <a:r>
              <a:rPr lang="en-US" sz="1200" dirty="0" err="1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External_acetaldehyde</a:t>
            </a:r>
            <a:r>
              <a:rPr lang="en-US" sz="12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5013A3-F53B-554D-B3CC-EE7D6E2E0AD7}"/>
              </a:ext>
            </a:extLst>
          </p:cNvPr>
          <p:cNvSpPr txBox="1">
            <a:spLocks/>
          </p:cNvSpPr>
          <p:nvPr/>
        </p:nvSpPr>
        <p:spPr>
          <a:xfrm>
            <a:off x="308065" y="267677"/>
            <a:ext cx="4927227" cy="838200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en-US"/>
              <a:t>Kinetics in Wolf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06FB-BDFF-4B49-9836-B455D5F3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Effect of Simulation Parameters (Wolf)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D5F09-3884-7248-B34D-AD2BE8AEE3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33C77-D7C9-D841-852F-0597308F534C}"/>
              </a:ext>
            </a:extLst>
          </p:cNvPr>
          <p:cNvSpPr/>
          <p:nvPr/>
        </p:nvSpPr>
        <p:spPr>
          <a:xfrm>
            <a:off x="344424" y="1028343"/>
            <a:ext cx="306628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J0_inputFlux = 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J1_k1 = 550;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J1_Ki = 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J1_n = 4;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J2_k = 9.8;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J3_k = 85.7;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J4_kg = 323.8;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J4_kp = 76411.1;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J4_ka = 57823.1;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J4_kk = 23.7;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J5_k = 80;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J6_k = 9.7;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J7_k = 2000;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J8_k1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J8_k2 = 375;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J9_k = 28;</a:t>
            </a:r>
            <a:b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J10_k = 80;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2D0CAEF-7EEE-6846-B90A-146FB4F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8" y="2329232"/>
            <a:ext cx="4045966" cy="1370032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7A9E005B-4A3A-E344-8293-FCC67445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98" y="3799668"/>
            <a:ext cx="3872323" cy="137003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2A2F60-ED6A-554A-980F-713718D3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998" y="5179832"/>
            <a:ext cx="3760541" cy="1370032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094251A9-8FCE-5844-92AC-AA2C678E9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998" y="967716"/>
            <a:ext cx="3815900" cy="1372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6679-51B4-1247-B5C7-6C2CE8C9BAA6}"/>
              </a:ext>
            </a:extLst>
          </p:cNvPr>
          <p:cNvSpPr txBox="1"/>
          <p:nvPr/>
        </p:nvSpPr>
        <p:spPr>
          <a:xfrm>
            <a:off x="7818010" y="12252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67A48-325E-444C-981B-D57F30D1DAD9}"/>
              </a:ext>
            </a:extLst>
          </p:cNvPr>
          <p:cNvSpPr txBox="1"/>
          <p:nvPr/>
        </p:nvSpPr>
        <p:spPr>
          <a:xfrm>
            <a:off x="7585756" y="7101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J1_k1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46D67-CFB1-7741-ABDC-C5538107C805}"/>
              </a:ext>
            </a:extLst>
          </p:cNvPr>
          <p:cNvSpPr txBox="1"/>
          <p:nvPr/>
        </p:nvSpPr>
        <p:spPr>
          <a:xfrm>
            <a:off x="7818010" y="253898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5DA7D-5527-8F47-A7A3-004C84652BFB}"/>
              </a:ext>
            </a:extLst>
          </p:cNvPr>
          <p:cNvSpPr txBox="1"/>
          <p:nvPr/>
        </p:nvSpPr>
        <p:spPr>
          <a:xfrm>
            <a:off x="7818010" y="52699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1DCC0-2E36-8148-B1AB-C8E1D4144F57}"/>
              </a:ext>
            </a:extLst>
          </p:cNvPr>
          <p:cNvSpPr txBox="1"/>
          <p:nvPr/>
        </p:nvSpPr>
        <p:spPr>
          <a:xfrm>
            <a:off x="7818010" y="3930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</a:t>
            </a:r>
          </a:p>
        </p:txBody>
      </p:sp>
    </p:spTree>
    <p:extLst>
      <p:ext uri="{BB962C8B-B14F-4D97-AF65-F5344CB8AC3E}">
        <p14:creationId xmlns:p14="http://schemas.microsoft.com/office/powerpoint/2010/main" val="36165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BE96-363C-A843-9E50-168635F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Bifurcations and Bifurcation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4AB51-FB06-B44F-B7EC-ACB24C2E9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685334-BD49-464B-BE12-1F39FD33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0" y="1182002"/>
            <a:ext cx="1214483" cy="251369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DE3CFD-4CBC-EE42-8731-030A44D5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3" y="915302"/>
            <a:ext cx="402924" cy="2513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8FE090-7F28-4E45-AAF4-48A571329ABB}"/>
              </a:ext>
            </a:extLst>
          </p:cNvPr>
          <p:cNvSpPr txBox="1"/>
          <p:nvPr/>
        </p:nvSpPr>
        <p:spPr>
          <a:xfrm>
            <a:off x="2670842" y="1178794"/>
            <a:ext cx="560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bifurcation occurs when the change in the value of a parameter results in qualitatively different behavior, such as transitions between a stable node and a limit cycle.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2FE98A4-5895-3849-9317-BE44F8E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6" y="2276856"/>
            <a:ext cx="3914497" cy="4061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31DB1-8079-9945-85BE-35D3A3122EDE}"/>
              </a:ext>
            </a:extLst>
          </p:cNvPr>
          <p:cNvSpPr txBox="1"/>
          <p:nvPr/>
        </p:nvSpPr>
        <p:spPr>
          <a:xfrm>
            <a:off x="4920142" y="6297878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Wolf, J. of </a:t>
            </a:r>
            <a:r>
              <a:rPr lang="en-US" sz="1050" dirty="0" err="1"/>
              <a:t>Biochem</a:t>
            </a:r>
            <a:r>
              <a:rPr lang="en-US" sz="105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12911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Address situations where there are few molecules (e.g., low expression rates)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CA6986-AEF9-1342-A0AB-7BACA2DF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" y="3624702"/>
            <a:ext cx="8316268" cy="18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Core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DA97-AEAB-E149-BE3B-F95CE4F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2057401"/>
          </a:xfrm>
        </p:spPr>
        <p:txBody>
          <a:bodyPr/>
          <a:lstStyle/>
          <a:p>
            <a:r>
              <a:rPr lang="en-US" sz="2800" b="1" dirty="0"/>
              <a:t>States</a:t>
            </a:r>
            <a:r>
              <a:rPr lang="en-US" sz="2800" dirty="0"/>
              <a:t>: Specifies variable values that completely characterize how the system behaves</a:t>
            </a:r>
          </a:p>
          <a:p>
            <a:r>
              <a:rPr lang="en-US" sz="2800" b="1" dirty="0"/>
              <a:t>Transition rates</a:t>
            </a:r>
            <a:r>
              <a:rPr lang="en-US" sz="2800" dirty="0"/>
              <a:t>: Probability per time unit of the system moving from state to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DE97642-3451-4040-8D76-764C7476045D}"/>
              </a:ext>
            </a:extLst>
          </p:cNvPr>
          <p:cNvSpPr/>
          <p:nvPr/>
        </p:nvSpPr>
        <p:spPr>
          <a:xfrm>
            <a:off x="2971800" y="3657600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81933F-A80C-AB46-A48B-78D4661DB6F5}"/>
              </a:ext>
            </a:extLst>
          </p:cNvPr>
          <p:cNvSpPr/>
          <p:nvPr/>
        </p:nvSpPr>
        <p:spPr>
          <a:xfrm>
            <a:off x="3009900" y="5562600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State </a:t>
            </a:r>
            <a:r>
              <a:rPr lang="en-US" sz="2800" i="1" dirty="0"/>
              <a:t>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76ABCB4-56A0-384C-8E48-27D918B8FF8D}"/>
              </a:ext>
            </a:extLst>
          </p:cNvPr>
          <p:cNvCxnSpPr>
            <a:cxnSpLocks/>
            <a:stCxn id="12" idx="2"/>
            <a:endCxn id="12" idx="1"/>
          </p:cNvCxnSpPr>
          <p:nvPr/>
        </p:nvCxnSpPr>
        <p:spPr>
          <a:xfrm rot="5400000" flipH="1">
            <a:off x="3162300" y="3771900"/>
            <a:ext cx="304800" cy="685800"/>
          </a:xfrm>
          <a:prstGeom prst="bentConnector4">
            <a:avLst>
              <a:gd name="adj1" fmla="val -75000"/>
              <a:gd name="adj2" fmla="val 1333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9BE3A9C-E834-3943-8A5D-BBC0125CA263}"/>
              </a:ext>
            </a:extLst>
          </p:cNvPr>
          <p:cNvCxnSpPr>
            <a:cxnSpLocks/>
            <a:stCxn id="13" idx="2"/>
            <a:endCxn id="13" idx="1"/>
          </p:cNvCxnSpPr>
          <p:nvPr/>
        </p:nvCxnSpPr>
        <p:spPr>
          <a:xfrm rot="5400000" flipH="1">
            <a:off x="3181350" y="5695950"/>
            <a:ext cx="304800" cy="647700"/>
          </a:xfrm>
          <a:prstGeom prst="bentConnector4">
            <a:avLst>
              <a:gd name="adj1" fmla="val -75000"/>
              <a:gd name="adj2" fmla="val 1352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C60ADF-F8F4-7B49-B7A5-65F71CBBA4AE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3657600" y="3657600"/>
            <a:ext cx="647700" cy="2209800"/>
          </a:xfrm>
          <a:prstGeom prst="bentConnector4">
            <a:avLst>
              <a:gd name="adj1" fmla="val -94117"/>
              <a:gd name="adj2" fmla="val 110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801870D-F665-2C42-8326-BD7E339470A6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3657600" y="3962400"/>
            <a:ext cx="685800" cy="1600200"/>
          </a:xfrm>
          <a:prstGeom prst="bentConnector4">
            <a:avLst>
              <a:gd name="adj1" fmla="val -16666"/>
              <a:gd name="adj2" fmla="val 595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F9CF030-983B-EF4E-A9FE-F3414F36D3CF}"/>
              </a:ext>
            </a:extLst>
          </p:cNvPr>
          <p:cNvSpPr>
            <a:spLocks noChangeAspect="1"/>
          </p:cNvSpPr>
          <p:nvPr/>
        </p:nvSpPr>
        <p:spPr>
          <a:xfrm>
            <a:off x="3086100" y="478536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E610023-B4B5-AD4C-AA29-E26AA1346345}"/>
              </a:ext>
            </a:extLst>
          </p:cNvPr>
          <p:cNvSpPr>
            <a:spLocks noChangeAspect="1"/>
          </p:cNvSpPr>
          <p:nvPr/>
        </p:nvSpPr>
        <p:spPr>
          <a:xfrm>
            <a:off x="3086100" y="502158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4ECEFF-D343-7D4D-A9DA-D4C4BF57BB51}"/>
              </a:ext>
            </a:extLst>
          </p:cNvPr>
          <p:cNvSpPr>
            <a:spLocks noChangeAspect="1"/>
          </p:cNvSpPr>
          <p:nvPr/>
        </p:nvSpPr>
        <p:spPr>
          <a:xfrm>
            <a:off x="3086100" y="525780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E20FEC-0FE1-D643-B626-0B090C67EF7C}"/>
              </a:ext>
            </a:extLst>
          </p:cNvPr>
          <p:cNvSpPr txBox="1"/>
          <p:nvPr/>
        </p:nvSpPr>
        <p:spPr>
          <a:xfrm>
            <a:off x="762000" y="457200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/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BC0D493-00FF-4C49-A508-23831DF5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239" y="4140198"/>
                <a:ext cx="386901" cy="307777"/>
              </a:xfrm>
              <a:prstGeom prst="rect">
                <a:avLst/>
              </a:prstGeom>
              <a:blipFill>
                <a:blip r:embed="rId2"/>
                <a:stretch>
                  <a:fillRect l="-6452" r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/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606D9B0-1EEB-3446-8583-BE7DBF5D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873823"/>
                <a:ext cx="423321" cy="307777"/>
              </a:xfrm>
              <a:prstGeom prst="rect">
                <a:avLst/>
              </a:prstGeom>
              <a:blipFill>
                <a:blip r:embed="rId3"/>
                <a:stretch>
                  <a:fillRect l="-58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/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B863D1-EF62-B14B-AC05-C2D46179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558134"/>
                <a:ext cx="467757" cy="321178"/>
              </a:xfrm>
              <a:prstGeom prst="rect">
                <a:avLst/>
              </a:prstGeom>
              <a:blipFill>
                <a:blip r:embed="rId4"/>
                <a:stretch>
                  <a:fillRect l="-526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/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EDF313-F3EB-E84B-A84F-FC9C0F35C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19" y="5940623"/>
                <a:ext cx="461345" cy="307777"/>
              </a:xfrm>
              <a:prstGeom prst="rect">
                <a:avLst/>
              </a:prstGeom>
              <a:blipFill>
                <a:blip r:embed="rId5"/>
                <a:stretch>
                  <a:fillRect l="-540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7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0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533400" y="1219200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State: Number of molecules of </a:t>
            </a:r>
            <a:r>
              <a:rPr lang="en-US" sz="2800" i="1" dirty="0"/>
              <a:t>A </a:t>
            </a:r>
            <a:r>
              <a:rPr lang="en-US" sz="2800" dirty="0"/>
              <a:t>(or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  <a:endParaRPr lang="en-US" sz="2800" i="1" dirty="0"/>
          </a:p>
          <a:p>
            <a:r>
              <a:rPr lang="en-US" sz="2800" dirty="0"/>
              <a:t>Transition: Change in the number of molecules of </a:t>
            </a:r>
            <a:r>
              <a:rPr lang="en-US" sz="2800" i="1" dirty="0"/>
              <a:t>A</a:t>
            </a:r>
            <a:r>
              <a:rPr lang="en-US" sz="2800" dirty="0"/>
              <a:t> as a result of a reaction</a:t>
            </a:r>
          </a:p>
          <a:p>
            <a:pPr lvl="1"/>
            <a:r>
              <a:rPr lang="en-US" sz="2400" dirty="0"/>
              <a:t>Each molecule of </a:t>
            </a:r>
            <a:r>
              <a:rPr lang="en-US" sz="2400" i="1" dirty="0"/>
              <a:t>A</a:t>
            </a:r>
            <a:r>
              <a:rPr lang="en-US" sz="2400" dirty="0"/>
              <a:t> reacts at a constant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382623" cy="553998"/>
              </a:xfrm>
              <a:prstGeom prst="rect">
                <a:avLst/>
              </a:prstGeom>
              <a:blipFill>
                <a:blip r:embed="rId3"/>
                <a:stretch>
                  <a:fillRect l="-6422" r="-458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6019800" y="4419599"/>
            <a:ext cx="1371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8382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95600" y="4419599"/>
            <a:ext cx="1295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87340" y="4457698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stCxn id="12" idx="0"/>
            <a:endCxn id="25" idx="0"/>
          </p:cNvCxnSpPr>
          <p:nvPr/>
        </p:nvCxnSpPr>
        <p:spPr>
          <a:xfrm rot="5400000" flipH="1" flipV="1">
            <a:off x="2514600" y="3390899"/>
            <a:ext cx="12700" cy="20574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stCxn id="25" idx="2"/>
          </p:cNvCxnSpPr>
          <p:nvPr/>
        </p:nvCxnSpPr>
        <p:spPr>
          <a:xfrm rot="5400000" flipH="1" flipV="1">
            <a:off x="3973829" y="4354829"/>
            <a:ext cx="243841" cy="1104900"/>
          </a:xfrm>
          <a:prstGeom prst="bentConnector4">
            <a:avLst>
              <a:gd name="adj1" fmla="val -93750"/>
              <a:gd name="adj2" fmla="val 793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endCxn id="11" idx="0"/>
          </p:cNvCxnSpPr>
          <p:nvPr/>
        </p:nvCxnSpPr>
        <p:spPr>
          <a:xfrm>
            <a:off x="5314950" y="4288153"/>
            <a:ext cx="139065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76840"/>
                <a:ext cx="474937" cy="369332"/>
              </a:xfrm>
              <a:prstGeom prst="rect">
                <a:avLst/>
              </a:prstGeom>
              <a:blipFill>
                <a:blip r:embed="rId4"/>
                <a:stretch>
                  <a:fillRect l="-16216" r="-135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/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00AACA-D87F-4D44-9451-6DA65B9B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86" y="2754868"/>
                <a:ext cx="248914" cy="369332"/>
              </a:xfrm>
              <a:prstGeom prst="rect">
                <a:avLst/>
              </a:prstGeom>
              <a:blipFill>
                <a:blip r:embed="rId5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821668"/>
                <a:ext cx="248914" cy="369332"/>
              </a:xfrm>
              <a:prstGeom prst="rect">
                <a:avLst/>
              </a:prstGeom>
              <a:blipFill>
                <a:blip r:embed="rId6"/>
                <a:stretch>
                  <a:fillRect l="-30000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41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vs. Stochastic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81200"/>
            <a:ext cx="3632200" cy="2553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59AF8-42A2-0A4F-9486-0A071881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69257"/>
            <a:ext cx="3733800" cy="2426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9463B-6E4F-4543-818C-FDF862D47EBE}"/>
              </a:ext>
            </a:extLst>
          </p:cNvPr>
          <p:cNvSpPr txBox="1"/>
          <p:nvPr/>
        </p:nvSpPr>
        <p:spPr>
          <a:xfrm>
            <a:off x="1066800" y="1197114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Deterministic </a:t>
            </a:r>
          </a:p>
          <a:p>
            <a:pPr algn="ctr"/>
            <a:r>
              <a:rPr lang="en-US" sz="2000" b="1" dirty="0"/>
              <a:t>(Differential Equation)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C4653-E492-7A47-AC96-4418A12D4237}"/>
              </a:ext>
            </a:extLst>
          </p:cNvPr>
          <p:cNvSpPr txBox="1"/>
          <p:nvPr/>
        </p:nvSpPr>
        <p:spPr>
          <a:xfrm>
            <a:off x="5792115" y="15240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421765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0A07A-E368-FA45-86C7-26ADC461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Number of Molecules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F11BD-B723-3D47-B0A0-6CA9AC9EB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320CC-6160-334C-9946-5553031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8477"/>
            <a:ext cx="3632200" cy="2553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75F415-3A1B-D24D-A1EC-C0423571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3657600" cy="244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DA39A3-52B6-F046-BC40-334FF304A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3505200"/>
            <a:ext cx="3657600" cy="238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E02DE-47C2-064D-A6D6-240EABBF0DC1}"/>
              </a:ext>
            </a:extLst>
          </p:cNvPr>
          <p:cNvSpPr txBox="1"/>
          <p:nvPr/>
        </p:nvSpPr>
        <p:spPr>
          <a:xfrm>
            <a:off x="2046813" y="95847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6FBFA-3BD2-5D40-BEF6-D9DD4727F672}"/>
              </a:ext>
            </a:extLst>
          </p:cNvPr>
          <p:cNvSpPr txBox="1"/>
          <p:nvPr/>
        </p:nvSpPr>
        <p:spPr>
          <a:xfrm>
            <a:off x="228600" y="33270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A31F5-72E4-2847-9DDB-3398264AE3C6}"/>
              </a:ext>
            </a:extLst>
          </p:cNvPr>
          <p:cNvSpPr txBox="1"/>
          <p:nvPr/>
        </p:nvSpPr>
        <p:spPr>
          <a:xfrm>
            <a:off x="4343400" y="3440668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484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F2-CB40-9F45-AB3F-FA5494D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ED31-FF02-9A4F-BAEC-2D1C7594A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C20778-46C0-0C42-829E-01E2DE5B48E3}"/>
              </a:ext>
            </a:extLst>
          </p:cNvPr>
          <p:cNvSpPr txBox="1">
            <a:spLocks/>
          </p:cNvSpPr>
          <p:nvPr/>
        </p:nvSpPr>
        <p:spPr>
          <a:xfrm>
            <a:off x="469900" y="1143001"/>
            <a:ext cx="8229600" cy="2057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States?</a:t>
            </a:r>
          </a:p>
          <a:p>
            <a:pPr lvl="1"/>
            <a:r>
              <a:rPr lang="en-US" sz="2400" dirty="0"/>
              <a:t>Molecules of </a:t>
            </a:r>
            <a:r>
              <a:rPr lang="en-US" sz="2400" i="1" dirty="0"/>
              <a:t>A</a:t>
            </a:r>
          </a:p>
          <a:p>
            <a:pPr lvl="1"/>
            <a:r>
              <a:rPr lang="en-US" sz="2400" i="1" dirty="0"/>
              <a:t>N</a:t>
            </a:r>
            <a:r>
              <a:rPr lang="en-US" sz="2400" dirty="0"/>
              <a:t> is the sum of the molecules of </a:t>
            </a:r>
            <a:r>
              <a:rPr lang="en-US" sz="2400" i="1" dirty="0"/>
              <a:t>A, B</a:t>
            </a:r>
          </a:p>
          <a:p>
            <a:r>
              <a:rPr lang="en-US" sz="2800" dirty="0"/>
              <a:t>State Diagram?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/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16ED3E-73FE-DE40-82A5-5B856783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81000"/>
                <a:ext cx="1421095" cy="553998"/>
              </a:xfrm>
              <a:prstGeom prst="rect">
                <a:avLst/>
              </a:prstGeom>
              <a:blipFill>
                <a:blip r:embed="rId3"/>
                <a:stretch>
                  <a:fillRect l="-6250" r="-44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A490B9-ED45-6143-A2FC-2DDD1C2273B4}"/>
              </a:ext>
            </a:extLst>
          </p:cNvPr>
          <p:cNvSpPr/>
          <p:nvPr/>
        </p:nvSpPr>
        <p:spPr>
          <a:xfrm>
            <a:off x="5956300" y="4703446"/>
            <a:ext cx="84582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2DEA7CA-3C15-9441-B237-E974281C6D12}"/>
              </a:ext>
            </a:extLst>
          </p:cNvPr>
          <p:cNvSpPr/>
          <p:nvPr/>
        </p:nvSpPr>
        <p:spPr>
          <a:xfrm>
            <a:off x="1018540" y="4703446"/>
            <a:ext cx="105156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A62007B-DBA7-264F-B0FF-14B800572FFB}"/>
              </a:ext>
            </a:extLst>
          </p:cNvPr>
          <p:cNvSpPr/>
          <p:nvPr/>
        </p:nvSpPr>
        <p:spPr>
          <a:xfrm>
            <a:off x="2832100" y="4703446"/>
            <a:ext cx="914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-1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38C37-C33A-4C46-B181-528780AA7086}"/>
              </a:ext>
            </a:extLst>
          </p:cNvPr>
          <p:cNvGrpSpPr/>
          <p:nvPr/>
        </p:nvGrpSpPr>
        <p:grpSpPr>
          <a:xfrm rot="16200000">
            <a:off x="5323840" y="4741545"/>
            <a:ext cx="91440" cy="563880"/>
            <a:chOff x="7604760" y="5303520"/>
            <a:chExt cx="91440" cy="563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F4CFE1-D0FC-BE48-8FB6-9103A8E282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30352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6E5A6F7-F1E4-6147-9F06-AF905BD0D6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5397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19463D-B3F7-4146-B32E-9BA7332F67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760" y="57759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316398A-7CEF-1740-9AB7-570CE0710F55}"/>
              </a:ext>
            </a:extLst>
          </p:cNvPr>
          <p:cNvCxnSpPr>
            <a:cxnSpLocks/>
            <a:stCxn id="12" idx="0"/>
            <a:endCxn id="25" idx="0"/>
          </p:cNvCxnSpPr>
          <p:nvPr/>
        </p:nvCxnSpPr>
        <p:spPr>
          <a:xfrm rot="5400000" flipH="1" flipV="1">
            <a:off x="2416810" y="3830956"/>
            <a:ext cx="12700" cy="17449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452680F-7DAC-7945-BA9C-47029505F8EA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3815080" y="4543426"/>
            <a:ext cx="243840" cy="1295400"/>
          </a:xfrm>
          <a:prstGeom prst="bentConnector4">
            <a:avLst>
              <a:gd name="adj1" fmla="val -104167"/>
              <a:gd name="adj2" fmla="val 813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5175D58-9FC2-A543-AC1C-907616CAB4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51450" y="4572000"/>
            <a:ext cx="1127760" cy="1314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/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DFB6A-1BC2-A044-88B4-D6E011C3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050268"/>
                <a:ext cx="625876" cy="369332"/>
              </a:xfrm>
              <a:prstGeom prst="rect">
                <a:avLst/>
              </a:prstGeom>
              <a:blipFill>
                <a:blip r:embed="rId4"/>
                <a:stretch>
                  <a:fillRect l="-8000" r="-2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/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7AE358-3F25-4143-ADBA-7B4E2567B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00" y="4050268"/>
                <a:ext cx="562270" cy="369332"/>
              </a:xfrm>
              <a:prstGeom prst="rect">
                <a:avLst/>
              </a:prstGeom>
              <a:blipFill>
                <a:blip r:embed="rId5"/>
                <a:stretch>
                  <a:fillRect l="-8889" r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15ABA40-63D8-1741-BFF4-93BF741421B8}"/>
              </a:ext>
            </a:extLst>
          </p:cNvPr>
          <p:cNvSpPr/>
          <p:nvPr/>
        </p:nvSpPr>
        <p:spPr>
          <a:xfrm>
            <a:off x="7632700" y="4724400"/>
            <a:ext cx="9906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6C13906-9DD5-D24D-A08B-BF1AC14B07F1}"/>
              </a:ext>
            </a:extLst>
          </p:cNvPr>
          <p:cNvCxnSpPr>
            <a:stCxn id="11" idx="2"/>
            <a:endCxn id="21" idx="2"/>
          </p:cNvCxnSpPr>
          <p:nvPr/>
        </p:nvCxnSpPr>
        <p:spPr>
          <a:xfrm rot="16200000" flipH="1">
            <a:off x="7243128" y="4449128"/>
            <a:ext cx="20954" cy="1748790"/>
          </a:xfrm>
          <a:prstGeom prst="bentConnector3">
            <a:avLst>
              <a:gd name="adj1" fmla="val 11909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/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DDF84D-39DD-CD44-B09A-E06010D3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5650468"/>
                <a:ext cx="392350" cy="369332"/>
              </a:xfrm>
              <a:prstGeom prst="rect">
                <a:avLst/>
              </a:prstGeom>
              <a:blipFill>
                <a:blip r:embed="rId6"/>
                <a:stretch>
                  <a:fillRect l="-156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306E344-7624-494C-8E17-F6DDE6926C6B}"/>
              </a:ext>
            </a:extLst>
          </p:cNvPr>
          <p:cNvCxnSpPr>
            <a:stCxn id="21" idx="0"/>
            <a:endCxn id="11" idx="3"/>
          </p:cNvCxnSpPr>
          <p:nvPr/>
        </p:nvCxnSpPr>
        <p:spPr>
          <a:xfrm rot="16200000" flipH="1" flipV="1">
            <a:off x="7323137" y="4203383"/>
            <a:ext cx="283846" cy="1325880"/>
          </a:xfrm>
          <a:prstGeom prst="bentConnector4">
            <a:avLst>
              <a:gd name="adj1" fmla="val -80537"/>
              <a:gd name="adj2" fmla="val 68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/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E50918-935F-9C4A-9FE3-887399CC7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30" y="4050268"/>
                <a:ext cx="648254" cy="369332"/>
              </a:xfrm>
              <a:prstGeom prst="rect">
                <a:avLst/>
              </a:prstGeom>
              <a:blipFill>
                <a:blip r:embed="rId7"/>
                <a:stretch>
                  <a:fillRect l="-769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4FE8601-15E7-694F-9AE4-3E3F7C37E608}"/>
              </a:ext>
            </a:extLst>
          </p:cNvPr>
          <p:cNvCxnSpPr>
            <a:stCxn id="25" idx="1"/>
            <a:endCxn id="12" idx="2"/>
          </p:cNvCxnSpPr>
          <p:nvPr/>
        </p:nvCxnSpPr>
        <p:spPr>
          <a:xfrm rot="10800000" flipV="1">
            <a:off x="1544320" y="5008246"/>
            <a:ext cx="1287780" cy="304800"/>
          </a:xfrm>
          <a:prstGeom prst="bentConnector4">
            <a:avLst>
              <a:gd name="adj1" fmla="val 29586"/>
              <a:gd name="adj2" fmla="val 1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/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04930B-81BA-3949-BC10-609E4EAF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0" y="5574268"/>
                <a:ext cx="414729" cy="369332"/>
              </a:xfrm>
              <a:prstGeom prst="rect">
                <a:avLst/>
              </a:prstGeom>
              <a:blipFill>
                <a:blip r:embed="rId8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65E106E-20CF-9C45-ABD4-53721759A8C0}"/>
              </a:ext>
            </a:extLst>
          </p:cNvPr>
          <p:cNvCxnSpPr>
            <a:endCxn id="25" idx="3"/>
          </p:cNvCxnSpPr>
          <p:nvPr/>
        </p:nvCxnSpPr>
        <p:spPr>
          <a:xfrm rot="10800000" flipV="1">
            <a:off x="3746500" y="4267200"/>
            <a:ext cx="914400" cy="7410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1" grpId="0" animBg="1"/>
      <p:bldP spid="12" grpId="0" animBg="1"/>
      <p:bldP spid="25" grpId="0" animBg="1"/>
      <p:bldP spid="41" grpId="0"/>
      <p:bldP spid="44" grpId="0"/>
      <p:bldP spid="21" grpId="0" animBg="1"/>
      <p:bldP spid="31" grpId="0"/>
      <p:bldP spid="32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4572000" y="5043659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develop this model?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B6254-B16D-CE40-8D02-C0BEE16E39D7}"/>
              </a:ext>
            </a:extLst>
          </p:cNvPr>
          <p:cNvSpPr txBox="1"/>
          <p:nvPr/>
        </p:nvSpPr>
        <p:spPr>
          <a:xfrm>
            <a:off x="655608" y="966162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Reaction Network: Interactions between a collection of chemical species.</a:t>
            </a:r>
          </a:p>
        </p:txBody>
      </p:sp>
    </p:spTree>
    <p:extLst>
      <p:ext uri="{BB962C8B-B14F-4D97-AF65-F5344CB8AC3E}">
        <p14:creationId xmlns:p14="http://schemas.microsoft.com/office/powerpoint/2010/main" val="570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78644-F75D-AF42-8DC8-16919DDB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A0D7-3F15-9947-8414-470044D4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 (deterministic) models</a:t>
            </a:r>
          </a:p>
          <a:p>
            <a:pPr lvl="1"/>
            <a:r>
              <a:rPr lang="en-US" dirty="0"/>
              <a:t>From reactions to differential equations</a:t>
            </a:r>
          </a:p>
          <a:p>
            <a:pPr lvl="1"/>
            <a:r>
              <a:rPr lang="en-US" dirty="0"/>
              <a:t>Solving linear ODEs</a:t>
            </a:r>
          </a:p>
          <a:p>
            <a:pPr lvl="1"/>
            <a:r>
              <a:rPr lang="en-US" dirty="0"/>
              <a:t>Calculating fixed points</a:t>
            </a:r>
          </a:p>
          <a:p>
            <a:pPr lvl="1"/>
            <a:r>
              <a:rPr lang="en-US" dirty="0"/>
              <a:t>Types of fixed points</a:t>
            </a:r>
          </a:p>
          <a:p>
            <a:pPr lvl="1"/>
            <a:r>
              <a:rPr lang="en-US" dirty="0"/>
              <a:t>Phase portraits</a:t>
            </a:r>
          </a:p>
          <a:p>
            <a:r>
              <a:rPr lang="en-US" dirty="0"/>
              <a:t>Stochastic models</a:t>
            </a:r>
          </a:p>
          <a:p>
            <a:pPr lvl="1"/>
            <a:r>
              <a:rPr lang="en-US" dirty="0"/>
              <a:t>How probabilities are obtained from states and transition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4C77F-3B7E-3145-A140-DC649FF2A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664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3F32-A2CD-9F4B-A8BC-D498275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1E22-7A86-A648-8A22-1850ECBF9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DE6A5-0AAD-DE49-BF6E-80FD968E59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863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5B7-09BA-944B-8535-45EF1CFB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80D4-022B-0240-9CA2-03AF7E7B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Why differential equations</a:t>
            </a:r>
          </a:p>
          <a:p>
            <a:pPr lvl="1"/>
            <a:r>
              <a:rPr lang="en-US" sz="2000" dirty="0"/>
              <a:t>From reactions to differential equations</a:t>
            </a:r>
          </a:p>
          <a:p>
            <a:r>
              <a:rPr lang="en-US" sz="2400" dirty="0"/>
              <a:t>Single variable, linear, homogeneous</a:t>
            </a:r>
          </a:p>
          <a:p>
            <a:pPr lvl="1"/>
            <a:r>
              <a:rPr lang="en-US" sz="2000" dirty="0"/>
              <a:t>Stability? Speed of dynamics?</a:t>
            </a:r>
          </a:p>
          <a:p>
            <a:r>
              <a:rPr lang="en-US" sz="2400" dirty="0"/>
              <a:t>Multiple variables, linear</a:t>
            </a:r>
          </a:p>
          <a:p>
            <a:pPr lvl="1"/>
            <a:r>
              <a:rPr lang="en-US" sz="2000" dirty="0"/>
              <a:t>Stability? Speed of dynamics? Oscillations</a:t>
            </a:r>
          </a:p>
          <a:p>
            <a:r>
              <a:rPr lang="en-US" sz="2400" dirty="0"/>
              <a:t>Non-linear</a:t>
            </a:r>
          </a:p>
          <a:p>
            <a:pPr lvl="1"/>
            <a:r>
              <a:rPr lang="en-US" sz="2000" dirty="0"/>
              <a:t>Fixed points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302EC-E018-2C42-B7B6-A8AFD670B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3298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30A5-18CA-504D-BA18-76C7EED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Reactant, Linear Pathway is a Linear </a:t>
            </a:r>
            <a:br>
              <a:rPr lang="en-US" dirty="0"/>
            </a:br>
            <a:r>
              <a:rPr lang="en-US" dirty="0"/>
              <a:t>(With Mass Action Kinetics)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D4D73-5DA0-8D4B-9FE6-7B3C924F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4" y="2522723"/>
                <a:ext cx="1699404" cy="595225"/>
              </a:xfr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82CC-1AEE-DE4A-92ED-7FB769C45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/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4A4E9-ECE2-8242-A0BA-67DB7D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14" y="2354529"/>
                <a:ext cx="120914" cy="276999"/>
              </a:xfrm>
              <a:prstGeom prst="rect">
                <a:avLst/>
              </a:prstGeom>
              <a:blipFill>
                <a:blip r:embed="rId4"/>
                <a:stretch>
                  <a:fillRect l="-70000" r="-120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AD800-5B29-364F-8983-62363E298A37}"/>
              </a:ext>
            </a:extLst>
          </p:cNvPr>
          <p:cNvGrpSpPr/>
          <p:nvPr/>
        </p:nvGrpSpPr>
        <p:grpSpPr>
          <a:xfrm>
            <a:off x="678613" y="4123926"/>
            <a:ext cx="2332013" cy="699221"/>
            <a:chOff x="1187568" y="3205661"/>
            <a:chExt cx="2332013" cy="69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ＭＳ Ｐゴシック" pitchFamily="-112" charset="-128"/>
                    </a:defRPr>
                  </a:lvl1pPr>
                  <a:lvl2pPr marL="742950" indent="-28575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2pPr>
                  <a:lvl3pPr marL="11430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3pPr>
                  <a:lvl4pPr marL="16002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4pPr>
                  <a:lvl5pPr marL="2057400" indent="-228600" algn="l" defTabSz="457200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ＭＳ Ｐゴシック" pitchFamily="-112" charset="-128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FFAEE04F-6BC7-E04D-8CA6-39E59BF26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568" y="3309657"/>
                  <a:ext cx="2332013" cy="595225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/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5F464A-E587-924C-85EA-050E74971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751" y="3205661"/>
                  <a:ext cx="1209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0000" r="-31000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09337-B324-F04C-A3B4-7FD3AB50C566}"/>
              </a:ext>
            </a:extLst>
          </p:cNvPr>
          <p:cNvGrpSpPr/>
          <p:nvPr/>
        </p:nvGrpSpPr>
        <p:grpSpPr>
          <a:xfrm>
            <a:off x="1840450" y="3407754"/>
            <a:ext cx="91440" cy="396240"/>
            <a:chOff x="1840450" y="3030721"/>
            <a:chExt cx="91440" cy="3962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E6BF5C-49B8-874A-99C2-B44C0D332A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3AB035-D630-3B46-9CD2-61DCF33CC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C0DB29-49F1-0146-8BCD-28B1D5A3C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/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E5E7E7-1938-4246-B430-427BC937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79" y="2469726"/>
                <a:ext cx="1778372" cy="701218"/>
              </a:xfrm>
              <a:prstGeom prst="rect">
                <a:avLst/>
              </a:prstGeom>
              <a:blipFill>
                <a:blip r:embed="rId7"/>
                <a:stretch>
                  <a:fillRect l="-3546" t="-3571" r="-70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/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9F467-9271-9D4C-A611-DB17A52A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6" y="4122927"/>
                <a:ext cx="4107791" cy="701218"/>
              </a:xfrm>
              <a:prstGeom prst="rect">
                <a:avLst/>
              </a:prstGeom>
              <a:blipFill>
                <a:blip r:embed="rId8"/>
                <a:stretch>
                  <a:fillRect l="-1235"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F3F9F6-320C-1341-8824-C4B7A34AD6A3}"/>
              </a:ext>
            </a:extLst>
          </p:cNvPr>
          <p:cNvSpPr txBox="1"/>
          <p:nvPr/>
        </p:nvSpPr>
        <p:spPr>
          <a:xfrm>
            <a:off x="816634" y="1846052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E4A3-2A7C-7B4E-B5A9-93EA3388CBA4}"/>
              </a:ext>
            </a:extLst>
          </p:cNvPr>
          <p:cNvSpPr txBox="1"/>
          <p:nvPr/>
        </p:nvSpPr>
        <p:spPr>
          <a:xfrm>
            <a:off x="4111030" y="1840527"/>
            <a:ext cx="2832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Differential Equations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58E7F-5CD3-8B4C-BE63-560D70B154A2}"/>
              </a:ext>
            </a:extLst>
          </p:cNvPr>
          <p:cNvGrpSpPr/>
          <p:nvPr/>
        </p:nvGrpSpPr>
        <p:grpSpPr>
          <a:xfrm>
            <a:off x="4572000" y="3407754"/>
            <a:ext cx="91440" cy="396240"/>
            <a:chOff x="1840450" y="3030721"/>
            <a:chExt cx="91440" cy="3962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9F36B9-158A-9B4F-9C9D-250AA6F3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030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297FA9-3144-D94F-84C6-1F94DB94E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1831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226ED0-6337-4843-9DC0-A5C007F2D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450" y="33355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5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7321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44130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/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E9F818-1D5A-E34E-82C7-794F499B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8" y="4588547"/>
                <a:ext cx="2078967" cy="597664"/>
              </a:xfrm>
              <a:prstGeom prst="rect">
                <a:avLst/>
              </a:prstGeom>
              <a:blipFill>
                <a:blip r:embed="rId5"/>
                <a:stretch>
                  <a:fillRect l="-1818" t="-4167" r="-12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/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A0938-19B6-D64D-8BF1-37A18C77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24" y="3892114"/>
                <a:ext cx="1754648" cy="520399"/>
              </a:xfrm>
              <a:prstGeom prst="rect">
                <a:avLst/>
              </a:prstGeom>
              <a:blipFill>
                <a:blip r:embed="rId6"/>
                <a:stretch>
                  <a:fillRect l="-1429" t="-4762" r="-214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9" y="2902346"/>
                <a:ext cx="4324718" cy="864532"/>
              </a:xfrm>
              <a:prstGeom prst="rect">
                <a:avLst/>
              </a:prstGeom>
              <a:blipFill>
                <a:blip r:embed="rId7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51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6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328666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system of ordinary differential equations (ODEs), especially non-linear differential equations.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 include the mathematical models that describe: (a) the swinging of a clock pendulum, (b) the flow of water in a pipe, and (c) the number of fish each springtime in a lake.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C529D-EA27-CD46-AE71-F58ED1C3B395}"/>
              </a:ext>
            </a:extLst>
          </p:cNvPr>
          <p:cNvSpPr txBox="1"/>
          <p:nvPr/>
        </p:nvSpPr>
        <p:spPr>
          <a:xfrm>
            <a:off x="457199" y="4980475"/>
            <a:ext cx="804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Reaction networks are dynamical systems.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47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9DB1-574E-A14B-8C6C-84EEB4AB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28600"/>
            <a:ext cx="8430768" cy="838200"/>
          </a:xfrm>
        </p:spPr>
        <p:txBody>
          <a:bodyPr/>
          <a:lstStyle/>
          <a:p>
            <a:r>
              <a:rPr lang="en-US" dirty="0"/>
              <a:t>Reaction Network -&gt; 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5BA8-85D4-0A45-B84F-5392CD6FA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95387B2-DF81-2644-89FE-944CE112C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22471"/>
                  </p:ext>
                </p:extLst>
              </p:nvPr>
            </p:nvGraphicFramePr>
            <p:xfrm>
              <a:off x="411480" y="1598168"/>
              <a:ext cx="566013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2736">
                      <a:extLst>
                        <a:ext uri="{9D8B030D-6E8A-4147-A177-3AD203B41FA5}">
                          <a16:colId xmlns:a16="http://schemas.microsoft.com/office/drawing/2014/main" val="365898451"/>
                        </a:ext>
                      </a:extLst>
                    </a:gridCol>
                    <a:gridCol w="1729688">
                      <a:extLst>
                        <a:ext uri="{9D8B030D-6E8A-4147-A177-3AD203B41FA5}">
                          <a16:colId xmlns:a16="http://schemas.microsoft.com/office/drawing/2014/main" val="3279177543"/>
                        </a:ext>
                      </a:extLst>
                    </a:gridCol>
                    <a:gridCol w="2267712">
                      <a:extLst>
                        <a:ext uri="{9D8B030D-6E8A-4147-A177-3AD203B41FA5}">
                          <a16:colId xmlns:a16="http://schemas.microsoft.com/office/drawing/2014/main" val="87053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Reaction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Transfer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Mass Action Kinetics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421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110345" r="-132117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110345" r="-1117" b="-1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9745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6350" t="-203333" r="-13211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0279" t="-203333" r="-1117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5131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05208C4-DE50-7D41-A5BA-7ED3DECB627B}"/>
              </a:ext>
            </a:extLst>
          </p:cNvPr>
          <p:cNvSpPr txBox="1"/>
          <p:nvPr/>
        </p:nvSpPr>
        <p:spPr>
          <a:xfrm>
            <a:off x="348743" y="1188720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1C336-E226-C040-AC01-2951EF30F1CE}"/>
              </a:ext>
            </a:extLst>
          </p:cNvPr>
          <p:cNvSpPr txBox="1"/>
          <p:nvPr/>
        </p:nvSpPr>
        <p:spPr>
          <a:xfrm>
            <a:off x="2764028" y="4998731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Stoichiometry Matrix</a:t>
            </a:r>
            <a:endParaRPr lang="en-US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810F2F-103E-1B4A-BBC1-7A72DB7C4E23}"/>
              </a:ext>
            </a:extLst>
          </p:cNvPr>
          <p:cNvGrpSpPr/>
          <p:nvPr/>
        </p:nvGrpSpPr>
        <p:grpSpPr>
          <a:xfrm>
            <a:off x="3105674" y="3289669"/>
            <a:ext cx="1757498" cy="1572708"/>
            <a:chOff x="3782330" y="3426829"/>
            <a:chExt cx="1757498" cy="15727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0B41C6-AC5B-3744-BE87-6926614B8C0D}"/>
                </a:ext>
              </a:extLst>
            </p:cNvPr>
            <p:cNvSpPr txBox="1"/>
            <p:nvPr/>
          </p:nvSpPr>
          <p:spPr>
            <a:xfrm>
              <a:off x="3782330" y="342987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/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08D105-DE70-AC42-931E-20F2DF0CA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927" y="3772835"/>
                  <a:ext cx="897682" cy="460126"/>
                </a:xfrm>
                <a:prstGeom prst="rect">
                  <a:avLst/>
                </a:prstGeom>
                <a:blipFill>
                  <a:blip r:embed="rId3"/>
                  <a:stretch>
                    <a:fillRect l="-1408" t="-2703" r="-5634" b="-35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/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2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E528102-3E8D-DC4D-9A66-BAE841677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167" y="4400723"/>
                  <a:ext cx="878446" cy="466538"/>
                </a:xfrm>
                <a:prstGeom prst="rect">
                  <a:avLst/>
                </a:prstGeom>
                <a:blipFill>
                  <a:blip r:embed="rId4"/>
                  <a:stretch>
                    <a:fillRect l="-8571" t="-10526" r="-5714" b="-3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9FCAC1-5025-CA4D-BBA2-A2DB6441F5E6}"/>
                </a:ext>
              </a:extLst>
            </p:cNvPr>
            <p:cNvSpPr txBox="1"/>
            <p:nvPr/>
          </p:nvSpPr>
          <p:spPr>
            <a:xfrm>
              <a:off x="5013722" y="3426829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6E9D1E-EE95-9F49-8CA4-FD2645B8AFB0}"/>
              </a:ext>
            </a:extLst>
          </p:cNvPr>
          <p:cNvGrpSpPr/>
          <p:nvPr/>
        </p:nvGrpSpPr>
        <p:grpSpPr>
          <a:xfrm>
            <a:off x="2861381" y="3345215"/>
            <a:ext cx="1594150" cy="1404670"/>
            <a:chOff x="529661" y="3528095"/>
            <a:chExt cx="1594150" cy="140467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AA9A112-B910-6E4A-ABD2-B4F7DDF0EF5D}"/>
                </a:ext>
              </a:extLst>
            </p:cNvPr>
            <p:cNvGrpSpPr/>
            <p:nvPr/>
          </p:nvGrpSpPr>
          <p:grpSpPr>
            <a:xfrm>
              <a:off x="529661" y="3793271"/>
              <a:ext cx="287258" cy="1139494"/>
              <a:chOff x="3364301" y="3729263"/>
              <a:chExt cx="287258" cy="113949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5BE87A-12E8-AD4B-B912-3EE7E5CA0BB7}"/>
                  </a:ext>
                </a:extLst>
              </p:cNvPr>
              <p:cNvSpPr txBox="1"/>
              <p:nvPr/>
            </p:nvSpPr>
            <p:spPr>
              <a:xfrm>
                <a:off x="3364301" y="3729263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3C0526-43BA-1F44-88E3-6DFF0D54B91C}"/>
                  </a:ext>
                </a:extLst>
              </p:cNvPr>
              <p:cNvSpPr txBox="1"/>
              <p:nvPr/>
            </p:nvSpPr>
            <p:spPr>
              <a:xfrm>
                <a:off x="3364301" y="4021891"/>
                <a:ext cx="279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B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80519D-7F87-E64C-8002-C0A344CE5782}"/>
                  </a:ext>
                </a:extLst>
              </p:cNvPr>
              <p:cNvSpPr txBox="1"/>
              <p:nvPr/>
            </p:nvSpPr>
            <p:spPr>
              <a:xfrm>
                <a:off x="3364301" y="4314519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19C51-7413-1043-B6BE-9E0B6E028DC1}"/>
                  </a:ext>
                </a:extLst>
              </p:cNvPr>
              <p:cNvSpPr txBox="1"/>
              <p:nvPr/>
            </p:nvSpPr>
            <p:spPr>
              <a:xfrm>
                <a:off x="3364301" y="4607147"/>
                <a:ext cx="2872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u="sng" dirty="0"/>
                  <a:t>D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017B9-C79C-C245-8A86-A83FF2E53AD2}"/>
                </a:ext>
              </a:extLst>
            </p:cNvPr>
            <p:cNvSpPr txBox="1"/>
            <p:nvPr/>
          </p:nvSpPr>
          <p:spPr>
            <a:xfrm>
              <a:off x="1258133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D4B76-C392-AB49-BA50-DD069F6010B2}"/>
                </a:ext>
              </a:extLst>
            </p:cNvPr>
            <p:cNvSpPr txBox="1"/>
            <p:nvPr/>
          </p:nvSpPr>
          <p:spPr>
            <a:xfrm>
              <a:off x="1758005" y="3528095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u="sng" dirty="0"/>
                <a:t>R2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231556-25DF-BA4B-850C-D878D84B1991}"/>
              </a:ext>
            </a:extLst>
          </p:cNvPr>
          <p:cNvGrpSpPr/>
          <p:nvPr/>
        </p:nvGrpSpPr>
        <p:grpSpPr>
          <a:xfrm>
            <a:off x="5156233" y="3558128"/>
            <a:ext cx="1693266" cy="1015663"/>
            <a:chOff x="2824513" y="3558128"/>
            <a:chExt cx="1693266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/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0482927-856B-5140-97A0-F6A92AB7E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3805094"/>
                  <a:ext cx="113633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444" r="-1111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/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8CCE580-CD0D-7045-933A-6D01D6FBB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960" y="4184007"/>
                  <a:ext cx="102380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938" r="-3704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A3C4EC-1737-1249-88BF-9E85D7BBD27A}"/>
                </a:ext>
              </a:extLst>
            </p:cNvPr>
            <p:cNvSpPr txBox="1"/>
            <p:nvPr/>
          </p:nvSpPr>
          <p:spPr>
            <a:xfrm>
              <a:off x="28245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[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60B1B8-CEC0-234F-810F-8AA8B566C308}"/>
                </a:ext>
              </a:extLst>
            </p:cNvPr>
            <p:cNvSpPr txBox="1"/>
            <p:nvPr/>
          </p:nvSpPr>
          <p:spPr>
            <a:xfrm>
              <a:off x="4119913" y="3558128"/>
              <a:ext cx="3978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]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D185050-0438-894C-8FFC-41CD295C62B5}"/>
              </a:ext>
            </a:extLst>
          </p:cNvPr>
          <p:cNvSpPr txBox="1"/>
          <p:nvPr/>
        </p:nvSpPr>
        <p:spPr>
          <a:xfrm>
            <a:off x="6759773" y="3762791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BDFABC-3AEC-0C48-8562-0DDA4EB58A85}"/>
              </a:ext>
            </a:extLst>
          </p:cNvPr>
          <p:cNvSpPr txBox="1"/>
          <p:nvPr/>
        </p:nvSpPr>
        <p:spPr>
          <a:xfrm>
            <a:off x="6765869" y="4137695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u="sng" dirty="0"/>
              <a:t>R2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2DA3F9-9DC3-D346-AB02-C017AE3C339F}"/>
              </a:ext>
            </a:extLst>
          </p:cNvPr>
          <p:cNvGrpSpPr/>
          <p:nvPr/>
        </p:nvGrpSpPr>
        <p:grpSpPr>
          <a:xfrm>
            <a:off x="854776" y="3278081"/>
            <a:ext cx="1108274" cy="1575756"/>
            <a:chOff x="420815" y="3672167"/>
            <a:chExt cx="1108274" cy="1575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/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DD5283B-CDD8-7F47-9B66-CA5ABFBFB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03" y="3882446"/>
                  <a:ext cx="396904" cy="3798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/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67E726-F036-D244-8882-C614FA7161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10" y="4194978"/>
                  <a:ext cx="407291" cy="3779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/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E13F511-E7A8-0045-9864-3934E733A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68" y="4505651"/>
                  <a:ext cx="396775" cy="3798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/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6B00F5B-1E3C-7A41-8E9B-9E88125BF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46" y="4818182"/>
                  <a:ext cx="415819" cy="37798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D4D5D5-45ED-4047-BEF8-7AA5D894066A}"/>
                </a:ext>
              </a:extLst>
            </p:cNvPr>
            <p:cNvSpPr txBox="1"/>
            <p:nvPr/>
          </p:nvSpPr>
          <p:spPr>
            <a:xfrm>
              <a:off x="420815" y="3672167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[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6734A7-DDD6-8E43-B861-E4C738F9539E}"/>
                </a:ext>
              </a:extLst>
            </p:cNvPr>
            <p:cNvSpPr txBox="1"/>
            <p:nvPr/>
          </p:nvSpPr>
          <p:spPr>
            <a:xfrm>
              <a:off x="1002983" y="3678263"/>
              <a:ext cx="52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/>
                <a:t>]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/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5F90DA0-2927-D64C-9775-006EF112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14" y="3860696"/>
                <a:ext cx="472886" cy="553998"/>
              </a:xfrm>
              <a:prstGeom prst="rect">
                <a:avLst/>
              </a:prstGeom>
              <a:blipFill>
                <a:blip r:embed="rId11"/>
                <a:stretch>
                  <a:fillRect l="-7895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/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E00AA2-6EA5-0A4A-93A0-2B4894955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73" y="3845307"/>
                <a:ext cx="458459" cy="553998"/>
              </a:xfrm>
              <a:prstGeom prst="rect">
                <a:avLst/>
              </a:prstGeom>
              <a:blipFill>
                <a:blip r:embed="rId12"/>
                <a:stretch>
                  <a:fillRect l="-13514" r="-13514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9D823ED-2A44-174C-9924-A3619822B2DB}"/>
              </a:ext>
            </a:extLst>
          </p:cNvPr>
          <p:cNvSpPr txBox="1"/>
          <p:nvPr/>
        </p:nvSpPr>
        <p:spPr>
          <a:xfrm>
            <a:off x="5156233" y="4998731"/>
            <a:ext cx="2236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Reaction Rate Vector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6E1C03-52F8-E24D-BFC8-E943BC0E270F}"/>
              </a:ext>
            </a:extLst>
          </p:cNvPr>
          <p:cNvSpPr txBox="1"/>
          <p:nvPr/>
        </p:nvSpPr>
        <p:spPr>
          <a:xfrm>
            <a:off x="298925" y="4995491"/>
            <a:ext cx="2178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State Change Vector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/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29FBCF-70F1-4546-A029-6D06EFAC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994" y="5476094"/>
                <a:ext cx="859273" cy="525913"/>
              </a:xfrm>
              <a:prstGeom prst="rect">
                <a:avLst/>
              </a:prstGeom>
              <a:blipFill>
                <a:blip r:embed="rId13"/>
                <a:stretch>
                  <a:fillRect l="-4348" t="-2381" r="-43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28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6" grpId="0"/>
      <p:bldP spid="37" grpId="0"/>
      <p:bldP spid="46" grpId="0"/>
      <p:bldP spid="47" grpId="0"/>
      <p:bldP spid="48" grpId="0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 Simple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Reaction Network</a:t>
                </a:r>
              </a:p>
              <a:p>
                <a:pPr marL="457200" lvl="1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:r>
                  <a:rPr lang="en-US" sz="2800" b="1" dirty="0"/>
                  <a:t>Mass action kinetics</a:t>
                </a:r>
                <a:endParaRPr lang="en-US" sz="2800" dirty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b="1" dirty="0"/>
                  <a:t>Conservation Law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800" b="0" i="1" dirty="0"/>
              </a:p>
              <a:p>
                <a:pPr marL="4572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8229600" cy="4572001"/>
              </a:xfrm>
              <a:blipFill>
                <a:blip r:embed="rId3"/>
                <a:stretch>
                  <a:fillRect l="-1698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92F210-3874-8744-B604-FB49B6A1AF6C}"/>
              </a:ext>
            </a:extLst>
          </p:cNvPr>
          <p:cNvGrpSpPr/>
          <p:nvPr/>
        </p:nvGrpSpPr>
        <p:grpSpPr>
          <a:xfrm>
            <a:off x="924691" y="1400525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4A41545-A387-984F-839C-FC8DFCE4E5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BD0E254-3A44-9041-9EE4-4166CD9323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FF74EBE-9F7B-A64C-AEB8-C187A3B5557D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16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8C12DD64-A80F-CB4B-A3D3-21217E6683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78E76C5-C41C-8D4A-809C-A6692365A9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0259E0B-BB82-B944-BD54-D280A426A8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/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D3D314-2060-3B4A-BE85-E3E008F4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756" y="1371663"/>
                <a:ext cx="3736664" cy="299249"/>
              </a:xfrm>
              <a:prstGeom prst="rect">
                <a:avLst/>
              </a:prstGeom>
              <a:blipFill>
                <a:blip r:embed="rId9"/>
                <a:stretch>
                  <a:fillRect l="-3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DB2DE9F-062D-D04C-B7DD-379C47D82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756" y="1724385"/>
            <a:ext cx="3278737" cy="31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About This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742518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30A125-19BD-A141-BB0E-62D5FC633991}"/>
              </a:ext>
            </a:extLst>
          </p:cNvPr>
          <p:cNvSpPr txBox="1"/>
          <p:nvPr/>
        </p:nvSpPr>
        <p:spPr>
          <a:xfrm>
            <a:off x="283464" y="2199952"/>
            <a:ext cx="5769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there are two chemical species, this is a 1-dimensional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”Autonomous system” – dynamics are </a:t>
            </a:r>
            <a:r>
              <a:rPr lang="en-US" sz="2000" i="1" dirty="0"/>
              <a:t>not</a:t>
            </a:r>
            <a:r>
              <a:rPr lang="en-US" sz="2000" dirty="0"/>
              <a:t> a explicit function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exists a stable steady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system is linear in the state variable.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863138"/>
                <a:ext cx="3518188" cy="618246"/>
              </a:xfrm>
              <a:prstGeom prst="rect">
                <a:avLst/>
              </a:prstGeom>
              <a:blipFill>
                <a:blip r:embed="rId9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6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and Fixed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6EF755D-3778-6E46-8798-110A748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4" y="1539548"/>
            <a:ext cx="3746602" cy="2726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6ADCD5-EA9D-4342-BCB9-94C54CE27DD1}"/>
              </a:ext>
            </a:extLst>
          </p:cNvPr>
          <p:cNvGrpSpPr/>
          <p:nvPr/>
        </p:nvGrpSpPr>
        <p:grpSpPr>
          <a:xfrm>
            <a:off x="457200" y="647632"/>
            <a:ext cx="1232187" cy="799075"/>
            <a:chOff x="4340751" y="5677925"/>
            <a:chExt cx="1232187" cy="7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/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AD0369-896B-E249-8F6F-65814E6B4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492" y="6107668"/>
                  <a:ext cx="4800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/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2C0DDA-0005-8E4C-B427-EBCDC4F1C3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567" y="5677925"/>
                  <a:ext cx="476541" cy="391582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F1479-E468-284E-80B6-43F31436EC0E}"/>
                </a:ext>
              </a:extLst>
            </p:cNvPr>
            <p:cNvGrpSpPr/>
            <p:nvPr/>
          </p:nvGrpSpPr>
          <p:grpSpPr>
            <a:xfrm>
              <a:off x="4340751" y="5882575"/>
              <a:ext cx="1232187" cy="461665"/>
              <a:chOff x="4340751" y="5882575"/>
              <a:chExt cx="1232187" cy="461665"/>
            </a:xfrm>
          </p:grpSpPr>
          <p:pic>
            <p:nvPicPr>
              <p:cNvPr id="27" name="Picture 2" descr="Reversible Reaction Symbol png download - 822*670 - Free Transparent  Chemical Equilibrium png Download. - CleanPNG / KissPNG">
                <a:extLst>
                  <a:ext uri="{FF2B5EF4-FFF2-40B4-BE49-F238E27FC236}">
                    <a16:creationId xmlns:a16="http://schemas.microsoft.com/office/drawing/2014/main" id="{965D87DB-5A3C-CF43-9D05-B6677706DA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600" y="5995603"/>
                <a:ext cx="311853" cy="235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/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8B1069F-0B0F-4A43-8664-D277F090C1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751" y="5882575"/>
                    <a:ext cx="555087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/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03155604-95E4-0441-BDA2-87B92FF958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33" y="5882575"/>
                    <a:ext cx="562205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B420D1F-AAC3-974F-A38D-A69F0543A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34" y="1405211"/>
            <a:ext cx="3278737" cy="3128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/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Phase Portraits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1-dimensional system: Plot derivative of state variable against its value.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because system is autonomous.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Fixed point </a:t>
                </a:r>
                <a:r>
                  <a:rPr lang="en-US" dirty="0"/>
                  <a:t>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0.  </m:t>
                    </m:r>
                  </m:oMath>
                </a14:m>
                <a:r>
                  <a:rPr lang="en-US" dirty="0"/>
                  <a:t>Occurs when plot intersects y =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Fixed point is stable (</a:t>
                </a:r>
                <a:r>
                  <a:rPr lang="en-US" b="1" dirty="0"/>
                  <a:t>steady state</a:t>
                </a:r>
                <a:r>
                  <a:rPr lang="en-US" dirty="0"/>
                  <a:t>) if movement away forces the system back.`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30A125-19BD-A141-BB0E-62D5FC63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4" y="4578873"/>
                <a:ext cx="8475397" cy="1487843"/>
              </a:xfrm>
              <a:prstGeom prst="rect">
                <a:avLst/>
              </a:prstGeom>
              <a:blipFill>
                <a:blip r:embed="rId10"/>
                <a:stretch>
                  <a:fillRect l="-448" t="-1695" r="-448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/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F59488-7FFE-4E4F-8F55-16331901A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00" y="768252"/>
                <a:ext cx="3518188" cy="618246"/>
              </a:xfrm>
              <a:prstGeom prst="rect">
                <a:avLst/>
              </a:prstGeom>
              <a:blipFill>
                <a:blip r:embed="rId11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CBA04-EE33-F444-AEF2-E5F8A62BBD4E}"/>
              </a:ext>
            </a:extLst>
          </p:cNvPr>
          <p:cNvCxnSpPr>
            <a:cxnSpLocks/>
          </p:cNvCxnSpPr>
          <p:nvPr/>
        </p:nvCxnSpPr>
        <p:spPr>
          <a:xfrm>
            <a:off x="6764565" y="2631059"/>
            <a:ext cx="0" cy="128234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5B09D7-DB82-874A-8BB8-7E26244CCB7D}"/>
              </a:ext>
            </a:extLst>
          </p:cNvPr>
          <p:cNvCxnSpPr>
            <a:cxnSpLocks/>
          </p:cNvCxnSpPr>
          <p:nvPr/>
        </p:nvCxnSpPr>
        <p:spPr>
          <a:xfrm flipH="1">
            <a:off x="1012287" y="2902791"/>
            <a:ext cx="266256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/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Steady state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AC967-8D33-4249-9BD9-3A785DDE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0" y="3190282"/>
                <a:ext cx="2349874" cy="338554"/>
              </a:xfrm>
              <a:prstGeom prst="rect">
                <a:avLst/>
              </a:prstGeom>
              <a:blipFill>
                <a:blip r:embed="rId12"/>
                <a:stretch>
                  <a:fillRect l="-1613" t="-7407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F76E17-3D35-AA42-895E-43C298320B14}"/>
              </a:ext>
            </a:extLst>
          </p:cNvPr>
          <p:cNvCxnSpPr>
            <a:cxnSpLocks/>
          </p:cNvCxnSpPr>
          <p:nvPr/>
        </p:nvCxnSpPr>
        <p:spPr>
          <a:xfrm flipH="1" flipV="1">
            <a:off x="1906439" y="2969494"/>
            <a:ext cx="437131" cy="30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11F42-9C0B-034F-B868-EB4731E3D181}"/>
              </a:ext>
            </a:extLst>
          </p:cNvPr>
          <p:cNvCxnSpPr/>
          <p:nvPr/>
        </p:nvCxnSpPr>
        <p:spPr>
          <a:xfrm>
            <a:off x="6211019" y="3830126"/>
            <a:ext cx="457200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B74AF-2B86-EF40-8DF0-E67CF10736D3}"/>
              </a:ext>
            </a:extLst>
          </p:cNvPr>
          <p:cNvCxnSpPr>
            <a:cxnSpLocks/>
          </p:cNvCxnSpPr>
          <p:nvPr/>
        </p:nvCxnSpPr>
        <p:spPr>
          <a:xfrm flipH="1">
            <a:off x="6840749" y="3831838"/>
            <a:ext cx="457199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70C2-4D47-A448-8529-365DD65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781"/>
            <a:ext cx="8229600" cy="838200"/>
          </a:xfrm>
        </p:spPr>
        <p:txBody>
          <a:bodyPr/>
          <a:lstStyle/>
          <a:p>
            <a:r>
              <a:rPr lang="en-US" dirty="0"/>
              <a:t>Calculating Fixed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Fixed point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ECDEA-5DE4-DA41-9FD3-E7C69FC7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17945"/>
                <a:ext cx="8229600" cy="979539"/>
              </a:xfrm>
              <a:blipFill>
                <a:blip r:embed="rId2"/>
                <a:stretch>
                  <a:fillRect l="-1852" t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A54A3-EFC9-E948-BE33-DE3D61139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/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A65287-A2D7-2A4E-A9C7-526797229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964754"/>
                <a:ext cx="1790747" cy="725070"/>
              </a:xfrm>
              <a:prstGeom prst="rect">
                <a:avLst/>
              </a:prstGeom>
              <a:blipFill>
                <a:blip r:embed="rId3"/>
                <a:stretch>
                  <a:fillRect l="-15493" t="-118966" b="-1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/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811AD5-7F61-394D-AF1E-969AF679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5873"/>
                <a:ext cx="8001000" cy="793551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/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0.8∗10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0.8+1.0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=4.44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D5F723-4B25-C848-BD62-502697EAA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5320"/>
                <a:ext cx="5144697" cy="897682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746F7B6-6003-9F4E-BC8C-70AF4E5844D9}"/>
              </a:ext>
            </a:extLst>
          </p:cNvPr>
          <p:cNvGrpSpPr/>
          <p:nvPr/>
        </p:nvGrpSpPr>
        <p:grpSpPr>
          <a:xfrm>
            <a:off x="5228351" y="3027582"/>
            <a:ext cx="3281425" cy="2913158"/>
            <a:chOff x="4891264" y="1539548"/>
            <a:chExt cx="3746602" cy="2726487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44541606-F291-D248-9F34-1E6B665D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264" y="1539548"/>
              <a:ext cx="3746602" cy="272648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CF564-4E39-AC49-82E9-2B29C422C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4565" y="2631059"/>
              <a:ext cx="0" cy="128234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0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175388</TotalTime>
  <Words>2393</Words>
  <Application>Microsoft Macintosh PowerPoint</Application>
  <PresentationFormat>On-screen Show (4:3)</PresentationFormat>
  <Paragraphs>432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Office Theme</vt:lpstr>
      <vt:lpstr>BIOE 437 / BIOE 537  Computational Systems Biology   Lecture 2: Reaction Networks as  Dynamical Systems   </vt:lpstr>
      <vt:lpstr>G.P.E. Box (Famous Statistician)</vt:lpstr>
      <vt:lpstr>Glycolytic Oscillations in Yeast*</vt:lpstr>
      <vt:lpstr>Dynamical Systems</vt:lpstr>
      <vt:lpstr>Reaction Network -&gt; Differential Equations</vt:lpstr>
      <vt:lpstr>Analysis of a Simple System</vt:lpstr>
      <vt:lpstr>Observations About This System</vt:lpstr>
      <vt:lpstr>Visualizations and Fixed Points</vt:lpstr>
      <vt:lpstr>Calculating Fixed Points</vt:lpstr>
      <vt:lpstr>Linear Systems</vt:lpstr>
      <vt:lpstr>Solving Linear Systems</vt:lpstr>
      <vt:lpstr>Fixed Points for 2-d Linear Systems</vt:lpstr>
      <vt:lpstr>Nonlinear Models</vt:lpstr>
      <vt:lpstr>Example of Nonlinear Kinetics Yeast adaptation to glucose scarcity</vt:lpstr>
      <vt:lpstr>Modeling the lac Operon</vt:lpstr>
      <vt:lpstr>Fixed Points in lac operon Model </vt:lpstr>
      <vt:lpstr>Characterizing Fixed Point(s)</vt:lpstr>
      <vt:lpstr>Linearization: 1</vt:lpstr>
      <vt:lpstr>Linearization: 2</vt:lpstr>
      <vt:lpstr>Phase Portrait For lac Operon Model</vt:lpstr>
      <vt:lpstr>PowerPoint Presentation</vt:lpstr>
      <vt:lpstr>Effect of Simulation Parameters (Wolf)</vt:lpstr>
      <vt:lpstr>Bifurcations and Bifurcation Plots</vt:lpstr>
      <vt:lpstr>Stochastic Models</vt:lpstr>
      <vt:lpstr>Markov Model Core Concepts</vt:lpstr>
      <vt:lpstr>Markov Model Example: </vt:lpstr>
      <vt:lpstr>Deterministic vs. Stochastic Model</vt:lpstr>
      <vt:lpstr>Effect of the Number of Molecules</vt:lpstr>
      <vt:lpstr>Markov Model Example: </vt:lpstr>
      <vt:lpstr>Key Concepts</vt:lpstr>
      <vt:lpstr>BACKUP</vt:lpstr>
      <vt:lpstr>PowerPoint Presentation</vt:lpstr>
      <vt:lpstr>Single Reactant, Linear Pathway is a Linear  (With Mass Action Kinetics)</vt:lpstr>
      <vt:lpstr>Calculating Fixed Points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2554</cp:revision>
  <dcterms:created xsi:type="dcterms:W3CDTF">2008-11-04T22:35:39Z</dcterms:created>
  <dcterms:modified xsi:type="dcterms:W3CDTF">2021-10-01T22:25:35Z</dcterms:modified>
</cp:coreProperties>
</file>